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Dela Gothic One" charset="1" panose="00000500000000000000"/>
      <p:regular r:id="rId24"/>
    </p:embeddedFont>
    <p:embeddedFont>
      <p:font typeface="DM Sans" charset="1" panose="00000000000000000000"/>
      <p:regular r:id="rId25"/>
    </p:embeddedFont>
    <p:embeddedFont>
      <p:font typeface="DM Sans Bold"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notesSlides/notesSlide2.xml" Type="http://schemas.openxmlformats.org/officeDocument/2006/relationships/notesSlide"/><Relationship Id="rId27" Target="notesSlides/notesSlide3.xml" Type="http://schemas.openxmlformats.org/officeDocument/2006/relationships/notesSlide"/><Relationship Id="rId28" Target="notesSlides/notesSlide4.xml" Type="http://schemas.openxmlformats.org/officeDocument/2006/relationships/notesSlide"/><Relationship Id="rId29" Target="notesSlides/notesSlide5.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6.xml" Type="http://schemas.openxmlformats.org/officeDocument/2006/relationships/notesSlide"/><Relationship Id="rId32" Target="notesSlides/notesSlide7.xml" Type="http://schemas.openxmlformats.org/officeDocument/2006/relationships/notesSlide"/><Relationship Id="rId33" Target="notesSlides/notesSlide8.xml" Type="http://schemas.openxmlformats.org/officeDocument/2006/relationships/notesSlide"/><Relationship Id="rId34" Target="notesSlides/notesSlide9.xml" Type="http://schemas.openxmlformats.org/officeDocument/2006/relationships/notesSlide"/><Relationship Id="rId35" Target="notesSlides/notesSlide10.xml" Type="http://schemas.openxmlformats.org/officeDocument/2006/relationships/notesSlide"/><Relationship Id="rId36" Target="notesSlides/notesSlide11.xml" Type="http://schemas.openxmlformats.org/officeDocument/2006/relationships/notesSlide"/><Relationship Id="rId37" Target="notesSlides/notesSlide12.xml" Type="http://schemas.openxmlformats.org/officeDocument/2006/relationships/notesSlide"/><Relationship Id="rId38" Target="notesSlides/notesSlide13.xml" Type="http://schemas.openxmlformats.org/officeDocument/2006/relationships/notesSlide"/><Relationship Id="rId39" Target="notesSlides/notesSlide14.xml" Type="http://schemas.openxmlformats.org/officeDocument/2006/relationships/notesSlide"/><Relationship Id="rId4" Target="theme/theme1.xml" Type="http://schemas.openxmlformats.org/officeDocument/2006/relationships/theme"/><Relationship Id="rId40" Target="notesSlides/notesSlide15.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10</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11</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12</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13</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14</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15</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2</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3</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4</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5</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6</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7</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8</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9</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6.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notesSlides/notesSlide8.xml" Type="http://schemas.openxmlformats.org/officeDocument/2006/relationships/notesSlide"/><Relationship Id="rId3" Target="../media/image1.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grpSp>
        <p:nvGrpSpPr>
          <p:cNvPr name="Group 8" id="8"/>
          <p:cNvGrpSpPr/>
          <p:nvPr/>
        </p:nvGrpSpPr>
        <p:grpSpPr>
          <a:xfrm rot="0">
            <a:off x="7805886" y="2194471"/>
            <a:ext cx="9534228" cy="2694086"/>
            <a:chOff x="0" y="0"/>
            <a:chExt cx="12712304" cy="3592115"/>
          </a:xfrm>
        </p:grpSpPr>
        <p:sp>
          <p:nvSpPr>
            <p:cNvPr name="Freeform 9" id="9"/>
            <p:cNvSpPr/>
            <p:nvPr/>
          </p:nvSpPr>
          <p:spPr>
            <a:xfrm flipH="false" flipV="false" rot="0">
              <a:off x="0" y="0"/>
              <a:ext cx="12712304" cy="3592115"/>
            </a:xfrm>
            <a:custGeom>
              <a:avLst/>
              <a:gdLst/>
              <a:ahLst/>
              <a:cxnLst/>
              <a:rect r="r" b="b" t="t" l="l"/>
              <a:pathLst>
                <a:path h="3592115" w="12712304">
                  <a:moveTo>
                    <a:pt x="0" y="0"/>
                  </a:moveTo>
                  <a:lnTo>
                    <a:pt x="12712304" y="0"/>
                  </a:lnTo>
                  <a:lnTo>
                    <a:pt x="12712304" y="3592115"/>
                  </a:lnTo>
                  <a:lnTo>
                    <a:pt x="0" y="3592115"/>
                  </a:lnTo>
                  <a:close/>
                </a:path>
              </a:pathLst>
            </a:custGeom>
            <a:solidFill>
              <a:srgbClr val="000000">
                <a:alpha val="0"/>
              </a:srgbClr>
            </a:solidFill>
          </p:spPr>
        </p:sp>
        <p:sp>
          <p:nvSpPr>
            <p:cNvPr name="TextBox 10" id="10"/>
            <p:cNvSpPr txBox="true"/>
            <p:nvPr/>
          </p:nvSpPr>
          <p:spPr>
            <a:xfrm>
              <a:off x="0" y="-28575"/>
              <a:ext cx="12712304" cy="3620690"/>
            </a:xfrm>
            <a:prstGeom prst="rect">
              <a:avLst/>
            </a:prstGeom>
          </p:spPr>
          <p:txBody>
            <a:bodyPr anchor="t" rtlCol="false" tIns="0" lIns="0" bIns="0" rIns="0"/>
            <a:lstStyle/>
            <a:p>
              <a:pPr algn="l">
                <a:lnSpc>
                  <a:spcPts val="7000"/>
                </a:lnSpc>
              </a:pPr>
              <a:r>
                <a:rPr lang="en-US" sz="5562">
                  <a:solidFill>
                    <a:srgbClr val="FAEBEB"/>
                  </a:solidFill>
                  <a:latin typeface="Dela Gothic One"/>
                  <a:ea typeface="Dela Gothic One"/>
                  <a:cs typeface="Dela Gothic One"/>
                  <a:sym typeface="Dela Gothic One"/>
                </a:rPr>
                <a:t>AI-Powered Mental Wellness Assistant for Women</a:t>
              </a:r>
            </a:p>
          </p:txBody>
        </p:sp>
      </p:grpSp>
      <p:grpSp>
        <p:nvGrpSpPr>
          <p:cNvPr name="Group 11" id="11"/>
          <p:cNvGrpSpPr/>
          <p:nvPr/>
        </p:nvGrpSpPr>
        <p:grpSpPr>
          <a:xfrm rot="0">
            <a:off x="7805886" y="5237559"/>
            <a:ext cx="9534228" cy="923925"/>
            <a:chOff x="0" y="0"/>
            <a:chExt cx="12712304" cy="1231900"/>
          </a:xfrm>
        </p:grpSpPr>
        <p:sp>
          <p:nvSpPr>
            <p:cNvPr name="Freeform 12" id="12"/>
            <p:cNvSpPr/>
            <p:nvPr/>
          </p:nvSpPr>
          <p:spPr>
            <a:xfrm flipH="false" flipV="false" rot="0">
              <a:off x="0" y="0"/>
              <a:ext cx="12712304" cy="1231900"/>
            </a:xfrm>
            <a:custGeom>
              <a:avLst/>
              <a:gdLst/>
              <a:ahLst/>
              <a:cxnLst/>
              <a:rect r="r" b="b" t="t" l="l"/>
              <a:pathLst>
                <a:path h="1231900" w="12712304">
                  <a:moveTo>
                    <a:pt x="0" y="0"/>
                  </a:moveTo>
                  <a:lnTo>
                    <a:pt x="12712304" y="0"/>
                  </a:lnTo>
                  <a:lnTo>
                    <a:pt x="12712304" y="1231900"/>
                  </a:lnTo>
                  <a:lnTo>
                    <a:pt x="0" y="1231900"/>
                  </a:lnTo>
                  <a:close/>
                </a:path>
              </a:pathLst>
            </a:custGeom>
            <a:solidFill>
              <a:srgbClr val="000000">
                <a:alpha val="0"/>
              </a:srgbClr>
            </a:solidFill>
          </p:spPr>
        </p:sp>
        <p:sp>
          <p:nvSpPr>
            <p:cNvPr name="TextBox 13" id="13"/>
            <p:cNvSpPr txBox="true"/>
            <p:nvPr/>
          </p:nvSpPr>
          <p:spPr>
            <a:xfrm>
              <a:off x="0" y="-76200"/>
              <a:ext cx="12712304" cy="1308100"/>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A distributed, AI-driven digital assistant supporting women's mental wellness by addressing personalized emotional needs.</a:t>
              </a:r>
            </a:p>
          </p:txBody>
        </p:sp>
      </p:grpSp>
      <p:grpSp>
        <p:nvGrpSpPr>
          <p:cNvPr name="Group 14" id="14"/>
          <p:cNvGrpSpPr/>
          <p:nvPr/>
        </p:nvGrpSpPr>
        <p:grpSpPr>
          <a:xfrm rot="0">
            <a:off x="7805886" y="6408985"/>
            <a:ext cx="9534228" cy="490538"/>
            <a:chOff x="0" y="0"/>
            <a:chExt cx="12712304" cy="654051"/>
          </a:xfrm>
        </p:grpSpPr>
        <p:sp>
          <p:nvSpPr>
            <p:cNvPr name="Freeform 15" id="15"/>
            <p:cNvSpPr/>
            <p:nvPr/>
          </p:nvSpPr>
          <p:spPr>
            <a:xfrm flipH="false" flipV="false" rot="0">
              <a:off x="0" y="0"/>
              <a:ext cx="12712304" cy="654051"/>
            </a:xfrm>
            <a:custGeom>
              <a:avLst/>
              <a:gdLst/>
              <a:ahLst/>
              <a:cxnLst/>
              <a:rect r="r" b="b" t="t" l="l"/>
              <a:pathLst>
                <a:path h="654051" w="12712304">
                  <a:moveTo>
                    <a:pt x="0" y="0"/>
                  </a:moveTo>
                  <a:lnTo>
                    <a:pt x="12712304" y="0"/>
                  </a:lnTo>
                  <a:lnTo>
                    <a:pt x="12712304" y="654051"/>
                  </a:lnTo>
                  <a:lnTo>
                    <a:pt x="0" y="654051"/>
                  </a:lnTo>
                  <a:close/>
                </a:path>
              </a:pathLst>
            </a:custGeom>
            <a:solidFill>
              <a:srgbClr val="000000">
                <a:alpha val="0"/>
              </a:srgbClr>
            </a:solidFill>
          </p:spPr>
        </p:sp>
        <p:sp>
          <p:nvSpPr>
            <p:cNvPr name="TextBox 16" id="16"/>
            <p:cNvSpPr txBox="true"/>
            <p:nvPr/>
          </p:nvSpPr>
          <p:spPr>
            <a:xfrm>
              <a:off x="0" y="-76200"/>
              <a:ext cx="12712304" cy="730251"/>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DATA 236 – Distributed Systems Project</a:t>
              </a:r>
            </a:p>
          </p:txBody>
        </p:sp>
      </p:grpSp>
      <p:grpSp>
        <p:nvGrpSpPr>
          <p:cNvPr name="Group 17" id="17"/>
          <p:cNvGrpSpPr/>
          <p:nvPr/>
        </p:nvGrpSpPr>
        <p:grpSpPr>
          <a:xfrm rot="0">
            <a:off x="7805886" y="7147024"/>
            <a:ext cx="9534228" cy="923925"/>
            <a:chOff x="0" y="0"/>
            <a:chExt cx="12712304" cy="1231900"/>
          </a:xfrm>
        </p:grpSpPr>
        <p:sp>
          <p:nvSpPr>
            <p:cNvPr name="Freeform 18" id="18"/>
            <p:cNvSpPr/>
            <p:nvPr/>
          </p:nvSpPr>
          <p:spPr>
            <a:xfrm flipH="false" flipV="false" rot="0">
              <a:off x="0" y="0"/>
              <a:ext cx="12712304" cy="1231900"/>
            </a:xfrm>
            <a:custGeom>
              <a:avLst/>
              <a:gdLst/>
              <a:ahLst/>
              <a:cxnLst/>
              <a:rect r="r" b="b" t="t" l="l"/>
              <a:pathLst>
                <a:path h="1231900" w="12712304">
                  <a:moveTo>
                    <a:pt x="0" y="0"/>
                  </a:moveTo>
                  <a:lnTo>
                    <a:pt x="12712304" y="0"/>
                  </a:lnTo>
                  <a:lnTo>
                    <a:pt x="12712304" y="1231900"/>
                  </a:lnTo>
                  <a:lnTo>
                    <a:pt x="0" y="1231900"/>
                  </a:lnTo>
                  <a:close/>
                </a:path>
              </a:pathLst>
            </a:custGeom>
            <a:solidFill>
              <a:srgbClr val="000000">
                <a:alpha val="0"/>
              </a:srgbClr>
            </a:solidFill>
          </p:spPr>
        </p:sp>
        <p:sp>
          <p:nvSpPr>
            <p:cNvPr name="TextBox 19" id="19"/>
            <p:cNvSpPr txBox="true"/>
            <p:nvPr/>
          </p:nvSpPr>
          <p:spPr>
            <a:xfrm>
              <a:off x="0" y="-76200"/>
              <a:ext cx="12712304" cy="1308100"/>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Team: Drashti Bhingradiya (Lead), Divya Thakar, Devanshee Vyas, Khush Patel, Yashwanth Katipally, Keerthika Loganathan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947886" y="1118741"/>
            <a:ext cx="16392228" cy="1713905"/>
            <a:chOff x="0" y="0"/>
            <a:chExt cx="21856304" cy="2285207"/>
          </a:xfrm>
        </p:grpSpPr>
        <p:sp>
          <p:nvSpPr>
            <p:cNvPr name="Freeform 7" id="7"/>
            <p:cNvSpPr/>
            <p:nvPr/>
          </p:nvSpPr>
          <p:spPr>
            <a:xfrm flipH="false" flipV="false" rot="0">
              <a:off x="0" y="0"/>
              <a:ext cx="21856305" cy="2285207"/>
            </a:xfrm>
            <a:custGeom>
              <a:avLst/>
              <a:gdLst/>
              <a:ahLst/>
              <a:cxnLst/>
              <a:rect r="r" b="b" t="t" l="l"/>
              <a:pathLst>
                <a:path h="2285207" w="21856305">
                  <a:moveTo>
                    <a:pt x="0" y="0"/>
                  </a:moveTo>
                  <a:lnTo>
                    <a:pt x="21856305" y="0"/>
                  </a:lnTo>
                  <a:lnTo>
                    <a:pt x="21856305" y="2285207"/>
                  </a:lnTo>
                  <a:lnTo>
                    <a:pt x="0" y="2285207"/>
                  </a:lnTo>
                  <a:close/>
                </a:path>
              </a:pathLst>
            </a:custGeom>
            <a:solidFill>
              <a:srgbClr val="000000">
                <a:alpha val="0"/>
              </a:srgbClr>
            </a:solidFill>
          </p:spPr>
        </p:sp>
        <p:sp>
          <p:nvSpPr>
            <p:cNvPr name="TextBox 8" id="8"/>
            <p:cNvSpPr txBox="true"/>
            <p:nvPr/>
          </p:nvSpPr>
          <p:spPr>
            <a:xfrm>
              <a:off x="0" y="-123825"/>
              <a:ext cx="21856304" cy="2409032"/>
            </a:xfrm>
            <a:prstGeom prst="rect">
              <a:avLst/>
            </a:prstGeom>
          </p:spPr>
          <p:txBody>
            <a:bodyPr anchor="t" rtlCol="false" tIns="0" lIns="0" bIns="0" rIns="0"/>
            <a:lstStyle/>
            <a:p>
              <a:pPr algn="l">
                <a:lnSpc>
                  <a:spcPts val="6625"/>
                </a:lnSpc>
              </a:pPr>
              <a:r>
                <a:rPr lang="en-US" sz="4400">
                  <a:solidFill>
                    <a:srgbClr val="FAEBEB"/>
                  </a:solidFill>
                  <a:latin typeface="Dela Gothic One"/>
                  <a:ea typeface="Dela Gothic One"/>
                  <a:cs typeface="Dela Gothic One"/>
                  <a:sym typeface="Dela Gothic One"/>
                </a:rPr>
                <a:t>Technology Stack &amp; System Architecture</a:t>
              </a:r>
            </a:p>
          </p:txBody>
        </p:sp>
      </p:grpSp>
      <p:grpSp>
        <p:nvGrpSpPr>
          <p:cNvPr name="Group 9" id="9"/>
          <p:cNvGrpSpPr/>
          <p:nvPr/>
        </p:nvGrpSpPr>
        <p:grpSpPr>
          <a:xfrm rot="0">
            <a:off x="947886" y="3461444"/>
            <a:ext cx="3385245" cy="437407"/>
            <a:chOff x="0" y="0"/>
            <a:chExt cx="4513660" cy="583209"/>
          </a:xfrm>
        </p:grpSpPr>
        <p:sp>
          <p:nvSpPr>
            <p:cNvPr name="Freeform 10" id="10"/>
            <p:cNvSpPr/>
            <p:nvPr/>
          </p:nvSpPr>
          <p:spPr>
            <a:xfrm flipH="false" flipV="false" rot="0">
              <a:off x="0" y="0"/>
              <a:ext cx="4513660" cy="583209"/>
            </a:xfrm>
            <a:custGeom>
              <a:avLst/>
              <a:gdLst/>
              <a:ahLst/>
              <a:cxnLst/>
              <a:rect r="r" b="b" t="t" l="l"/>
              <a:pathLst>
                <a:path h="583209" w="4513660">
                  <a:moveTo>
                    <a:pt x="0" y="0"/>
                  </a:moveTo>
                  <a:lnTo>
                    <a:pt x="4513660" y="0"/>
                  </a:lnTo>
                  <a:lnTo>
                    <a:pt x="4513660" y="583209"/>
                  </a:lnTo>
                  <a:lnTo>
                    <a:pt x="0" y="583209"/>
                  </a:lnTo>
                  <a:close/>
                </a:path>
              </a:pathLst>
            </a:custGeom>
            <a:solidFill>
              <a:srgbClr val="000000">
                <a:alpha val="0"/>
              </a:srgbClr>
            </a:solidFill>
          </p:spPr>
        </p:sp>
        <p:sp>
          <p:nvSpPr>
            <p:cNvPr name="TextBox 11" id="11"/>
            <p:cNvSpPr txBox="true"/>
            <p:nvPr/>
          </p:nvSpPr>
          <p:spPr>
            <a:xfrm>
              <a:off x="0" y="-19050"/>
              <a:ext cx="4513660" cy="602259"/>
            </a:xfrm>
            <a:prstGeom prst="rect">
              <a:avLst/>
            </a:prstGeom>
          </p:spPr>
          <p:txBody>
            <a:bodyPr anchor="t" rtlCol="false" tIns="0" lIns="0" bIns="0" rIns="0"/>
            <a:lstStyle/>
            <a:p>
              <a:pPr algn="l">
                <a:lnSpc>
                  <a:spcPts val="3312"/>
                </a:lnSpc>
              </a:pPr>
              <a:r>
                <a:rPr lang="en-US" sz="2625">
                  <a:solidFill>
                    <a:srgbClr val="FAEBEB"/>
                  </a:solidFill>
                  <a:latin typeface="Dela Gothic One"/>
                  <a:ea typeface="Dela Gothic One"/>
                  <a:cs typeface="Dela Gothic One"/>
                  <a:sym typeface="Dela Gothic One"/>
                </a:rPr>
                <a:t>Tools Used</a:t>
              </a:r>
            </a:p>
          </p:txBody>
        </p:sp>
      </p:grpSp>
      <p:grpSp>
        <p:nvGrpSpPr>
          <p:cNvPr name="Group 12" id="12"/>
          <p:cNvGrpSpPr/>
          <p:nvPr/>
        </p:nvGrpSpPr>
        <p:grpSpPr>
          <a:xfrm rot="0">
            <a:off x="947886" y="4098875"/>
            <a:ext cx="7882235" cy="468809"/>
            <a:chOff x="0" y="0"/>
            <a:chExt cx="10509647" cy="625079"/>
          </a:xfrm>
        </p:grpSpPr>
        <p:sp>
          <p:nvSpPr>
            <p:cNvPr name="Freeform 13" id="13"/>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14" id="14"/>
            <p:cNvSpPr txBox="true"/>
            <p:nvPr/>
          </p:nvSpPr>
          <p:spPr>
            <a:xfrm>
              <a:off x="0" y="-76200"/>
              <a:ext cx="10509647" cy="701279"/>
            </a:xfrm>
            <a:prstGeom prst="rect">
              <a:avLst/>
            </a:prstGeom>
          </p:spPr>
          <p:txBody>
            <a:bodyPr anchor="t" rtlCol="false" tIns="0" lIns="0" bIns="0" rIns="0"/>
            <a:lstStyle/>
            <a:p>
              <a:pPr algn="l">
                <a:lnSpc>
                  <a:spcPts val="3186"/>
                </a:lnSpc>
              </a:pPr>
              <a:r>
                <a:rPr lang="en-US" sz="2000">
                  <a:solidFill>
                    <a:srgbClr val="FFE5E5"/>
                  </a:solidFill>
                  <a:latin typeface="DM Sans"/>
                  <a:ea typeface="DM Sans"/>
                  <a:cs typeface="DM Sans"/>
                  <a:sym typeface="DM Sans"/>
                </a:rPr>
                <a:t>Data Handling: Pandas, NumPy</a:t>
              </a:r>
            </a:p>
          </p:txBody>
        </p:sp>
      </p:grpSp>
      <p:grpSp>
        <p:nvGrpSpPr>
          <p:cNvPr name="Group 15" id="15"/>
          <p:cNvGrpSpPr/>
          <p:nvPr/>
        </p:nvGrpSpPr>
        <p:grpSpPr>
          <a:xfrm rot="0">
            <a:off x="947886" y="4741961"/>
            <a:ext cx="7882235" cy="468809"/>
            <a:chOff x="0" y="0"/>
            <a:chExt cx="10509647" cy="625079"/>
          </a:xfrm>
        </p:grpSpPr>
        <p:sp>
          <p:nvSpPr>
            <p:cNvPr name="Freeform 16" id="16"/>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17" id="17"/>
            <p:cNvSpPr txBox="true"/>
            <p:nvPr/>
          </p:nvSpPr>
          <p:spPr>
            <a:xfrm>
              <a:off x="0" y="-76200"/>
              <a:ext cx="10509647" cy="701279"/>
            </a:xfrm>
            <a:prstGeom prst="rect">
              <a:avLst/>
            </a:prstGeom>
          </p:spPr>
          <p:txBody>
            <a:bodyPr anchor="t" rtlCol="false" tIns="0" lIns="0" bIns="0" rIns="0"/>
            <a:lstStyle/>
            <a:p>
              <a:pPr algn="l">
                <a:lnSpc>
                  <a:spcPts val="3186"/>
                </a:lnSpc>
              </a:pPr>
              <a:r>
                <a:rPr lang="en-US" sz="2000">
                  <a:solidFill>
                    <a:srgbClr val="FFE5E5"/>
                  </a:solidFill>
                  <a:latin typeface="DM Sans"/>
                  <a:ea typeface="DM Sans"/>
                  <a:cs typeface="DM Sans"/>
                  <a:sym typeface="DM Sans"/>
                </a:rPr>
                <a:t>Databases: PostgreSQL, SQLite</a:t>
              </a:r>
            </a:p>
          </p:txBody>
        </p:sp>
      </p:grpSp>
      <p:grpSp>
        <p:nvGrpSpPr>
          <p:cNvPr name="Group 18" id="18"/>
          <p:cNvGrpSpPr/>
          <p:nvPr/>
        </p:nvGrpSpPr>
        <p:grpSpPr>
          <a:xfrm rot="0">
            <a:off x="947886" y="5385048"/>
            <a:ext cx="7882235" cy="468809"/>
            <a:chOff x="0" y="0"/>
            <a:chExt cx="10509647" cy="625079"/>
          </a:xfrm>
        </p:grpSpPr>
        <p:sp>
          <p:nvSpPr>
            <p:cNvPr name="Freeform 19" id="19"/>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20" id="20"/>
            <p:cNvSpPr txBox="true"/>
            <p:nvPr/>
          </p:nvSpPr>
          <p:spPr>
            <a:xfrm>
              <a:off x="0" y="-76200"/>
              <a:ext cx="10509647" cy="701279"/>
            </a:xfrm>
            <a:prstGeom prst="rect">
              <a:avLst/>
            </a:prstGeom>
          </p:spPr>
          <p:txBody>
            <a:bodyPr anchor="t" rtlCol="false" tIns="0" lIns="0" bIns="0" rIns="0"/>
            <a:lstStyle/>
            <a:p>
              <a:pPr algn="l">
                <a:lnSpc>
                  <a:spcPts val="3186"/>
                </a:lnSpc>
              </a:pPr>
              <a:r>
                <a:rPr lang="en-US" sz="2000">
                  <a:solidFill>
                    <a:srgbClr val="FFE5E5"/>
                  </a:solidFill>
                  <a:latin typeface="DM Sans"/>
                  <a:ea typeface="DM Sans"/>
                  <a:cs typeface="DM Sans"/>
                  <a:sym typeface="DM Sans"/>
                </a:rPr>
                <a:t>API &amp; Web Frameworks: FastAPI</a:t>
              </a:r>
            </a:p>
          </p:txBody>
        </p:sp>
      </p:grpSp>
      <p:grpSp>
        <p:nvGrpSpPr>
          <p:cNvPr name="Group 21" id="21"/>
          <p:cNvGrpSpPr/>
          <p:nvPr/>
        </p:nvGrpSpPr>
        <p:grpSpPr>
          <a:xfrm rot="0">
            <a:off x="947886" y="6028135"/>
            <a:ext cx="7882235" cy="468809"/>
            <a:chOff x="0" y="0"/>
            <a:chExt cx="10509647" cy="625079"/>
          </a:xfrm>
        </p:grpSpPr>
        <p:sp>
          <p:nvSpPr>
            <p:cNvPr name="Freeform 22" id="22"/>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23" id="23"/>
            <p:cNvSpPr txBox="true"/>
            <p:nvPr/>
          </p:nvSpPr>
          <p:spPr>
            <a:xfrm>
              <a:off x="0" y="-76200"/>
              <a:ext cx="10509647" cy="701279"/>
            </a:xfrm>
            <a:prstGeom prst="rect">
              <a:avLst/>
            </a:prstGeom>
          </p:spPr>
          <p:txBody>
            <a:bodyPr anchor="t" rtlCol="false" tIns="0" lIns="0" bIns="0" rIns="0"/>
            <a:lstStyle/>
            <a:p>
              <a:pPr algn="l">
                <a:lnSpc>
                  <a:spcPts val="3186"/>
                </a:lnSpc>
              </a:pPr>
              <a:r>
                <a:rPr lang="en-US" sz="2000">
                  <a:solidFill>
                    <a:srgbClr val="FFE5E5"/>
                  </a:solidFill>
                  <a:latin typeface="DM Sans"/>
                  <a:ea typeface="DM Sans"/>
                  <a:cs typeface="DM Sans"/>
                  <a:sym typeface="DM Sans"/>
                </a:rPr>
                <a:t>Frontend: HTML/CSS, ReactJS (optional)</a:t>
              </a:r>
            </a:p>
          </p:txBody>
        </p:sp>
      </p:grpSp>
      <p:grpSp>
        <p:nvGrpSpPr>
          <p:cNvPr name="Group 24" id="24"/>
          <p:cNvGrpSpPr/>
          <p:nvPr/>
        </p:nvGrpSpPr>
        <p:grpSpPr>
          <a:xfrm rot="0">
            <a:off x="947886" y="6671221"/>
            <a:ext cx="7882235" cy="468809"/>
            <a:chOff x="0" y="0"/>
            <a:chExt cx="10509647" cy="625079"/>
          </a:xfrm>
        </p:grpSpPr>
        <p:sp>
          <p:nvSpPr>
            <p:cNvPr name="Freeform 25" id="25"/>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26" id="26"/>
            <p:cNvSpPr txBox="true"/>
            <p:nvPr/>
          </p:nvSpPr>
          <p:spPr>
            <a:xfrm>
              <a:off x="0" y="-76200"/>
              <a:ext cx="10509647" cy="701279"/>
            </a:xfrm>
            <a:prstGeom prst="rect">
              <a:avLst/>
            </a:prstGeom>
          </p:spPr>
          <p:txBody>
            <a:bodyPr anchor="t" rtlCol="false" tIns="0" lIns="0" bIns="0" rIns="0"/>
            <a:lstStyle/>
            <a:p>
              <a:pPr algn="l">
                <a:lnSpc>
                  <a:spcPts val="3186"/>
                </a:lnSpc>
              </a:pPr>
              <a:r>
                <a:rPr lang="en-US" sz="2000">
                  <a:solidFill>
                    <a:srgbClr val="FFE5E5"/>
                  </a:solidFill>
                  <a:latin typeface="DM Sans"/>
                  <a:ea typeface="DM Sans"/>
                  <a:cs typeface="DM Sans"/>
                  <a:sym typeface="DM Sans"/>
                </a:rPr>
                <a:t>Deployment &amp; Containerization: Docker, AWS EC2</a:t>
              </a:r>
            </a:p>
          </p:txBody>
        </p:sp>
      </p:grpSp>
      <p:grpSp>
        <p:nvGrpSpPr>
          <p:cNvPr name="Group 27" id="27"/>
          <p:cNvGrpSpPr/>
          <p:nvPr/>
        </p:nvGrpSpPr>
        <p:grpSpPr>
          <a:xfrm rot="0">
            <a:off x="947886" y="7314308"/>
            <a:ext cx="7882235" cy="468809"/>
            <a:chOff x="0" y="0"/>
            <a:chExt cx="10509647" cy="625079"/>
          </a:xfrm>
        </p:grpSpPr>
        <p:sp>
          <p:nvSpPr>
            <p:cNvPr name="Freeform 28" id="28"/>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29" id="29"/>
            <p:cNvSpPr txBox="true"/>
            <p:nvPr/>
          </p:nvSpPr>
          <p:spPr>
            <a:xfrm>
              <a:off x="0" y="-76200"/>
              <a:ext cx="10509647" cy="701279"/>
            </a:xfrm>
            <a:prstGeom prst="rect">
              <a:avLst/>
            </a:prstGeom>
          </p:spPr>
          <p:txBody>
            <a:bodyPr anchor="t" rtlCol="false" tIns="0" lIns="0" bIns="0" rIns="0"/>
            <a:lstStyle/>
            <a:p>
              <a:pPr algn="l">
                <a:lnSpc>
                  <a:spcPts val="3186"/>
                </a:lnSpc>
              </a:pPr>
              <a:r>
                <a:rPr lang="en-US" sz="2000">
                  <a:solidFill>
                    <a:srgbClr val="FFE5E5"/>
                  </a:solidFill>
                  <a:latin typeface="DM Sans"/>
                  <a:ea typeface="DM Sans"/>
                  <a:cs typeface="DM Sans"/>
                  <a:sym typeface="DM Sans"/>
                </a:rPr>
                <a:t>Security: JWT-based authentication, HTTPS, data anonymization</a:t>
              </a:r>
            </a:p>
          </p:txBody>
        </p:sp>
      </p:grpSp>
      <p:grpSp>
        <p:nvGrpSpPr>
          <p:cNvPr name="Group 30" id="30"/>
          <p:cNvGrpSpPr/>
          <p:nvPr/>
        </p:nvGrpSpPr>
        <p:grpSpPr>
          <a:xfrm rot="0">
            <a:off x="9467404" y="3461444"/>
            <a:ext cx="4234606" cy="437407"/>
            <a:chOff x="0" y="0"/>
            <a:chExt cx="5646141" cy="583209"/>
          </a:xfrm>
        </p:grpSpPr>
        <p:sp>
          <p:nvSpPr>
            <p:cNvPr name="Freeform 31" id="31"/>
            <p:cNvSpPr/>
            <p:nvPr/>
          </p:nvSpPr>
          <p:spPr>
            <a:xfrm flipH="false" flipV="false" rot="0">
              <a:off x="0" y="0"/>
              <a:ext cx="5646141" cy="583209"/>
            </a:xfrm>
            <a:custGeom>
              <a:avLst/>
              <a:gdLst/>
              <a:ahLst/>
              <a:cxnLst/>
              <a:rect r="r" b="b" t="t" l="l"/>
              <a:pathLst>
                <a:path h="583209" w="5646141">
                  <a:moveTo>
                    <a:pt x="0" y="0"/>
                  </a:moveTo>
                  <a:lnTo>
                    <a:pt x="5646141" y="0"/>
                  </a:lnTo>
                  <a:lnTo>
                    <a:pt x="5646141" y="583209"/>
                  </a:lnTo>
                  <a:lnTo>
                    <a:pt x="0" y="583209"/>
                  </a:lnTo>
                  <a:close/>
                </a:path>
              </a:pathLst>
            </a:custGeom>
            <a:solidFill>
              <a:srgbClr val="000000">
                <a:alpha val="0"/>
              </a:srgbClr>
            </a:solidFill>
          </p:spPr>
        </p:sp>
        <p:sp>
          <p:nvSpPr>
            <p:cNvPr name="TextBox 32" id="32"/>
            <p:cNvSpPr txBox="true"/>
            <p:nvPr/>
          </p:nvSpPr>
          <p:spPr>
            <a:xfrm>
              <a:off x="0" y="-19050"/>
              <a:ext cx="5646141" cy="602259"/>
            </a:xfrm>
            <a:prstGeom prst="rect">
              <a:avLst/>
            </a:prstGeom>
          </p:spPr>
          <p:txBody>
            <a:bodyPr anchor="t" rtlCol="false" tIns="0" lIns="0" bIns="0" rIns="0"/>
            <a:lstStyle/>
            <a:p>
              <a:pPr algn="l">
                <a:lnSpc>
                  <a:spcPts val="3312"/>
                </a:lnSpc>
              </a:pPr>
              <a:r>
                <a:rPr lang="en-US" sz="2625">
                  <a:solidFill>
                    <a:srgbClr val="FAEBEB"/>
                  </a:solidFill>
                  <a:latin typeface="Dela Gothic One"/>
                  <a:ea typeface="Dela Gothic One"/>
                  <a:cs typeface="Dela Gothic One"/>
                  <a:sym typeface="Dela Gothic One"/>
                </a:rPr>
                <a:t>System Architecture</a:t>
              </a:r>
            </a:p>
          </p:txBody>
        </p:sp>
      </p:grpSp>
      <p:grpSp>
        <p:nvGrpSpPr>
          <p:cNvPr name="Group 33" id="33"/>
          <p:cNvGrpSpPr/>
          <p:nvPr/>
        </p:nvGrpSpPr>
        <p:grpSpPr>
          <a:xfrm rot="0">
            <a:off x="9467404" y="4098875"/>
            <a:ext cx="7882235" cy="468809"/>
            <a:chOff x="0" y="0"/>
            <a:chExt cx="10509647" cy="625079"/>
          </a:xfrm>
        </p:grpSpPr>
        <p:sp>
          <p:nvSpPr>
            <p:cNvPr name="Freeform 34" id="34"/>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35" id="35"/>
            <p:cNvSpPr txBox="true"/>
            <p:nvPr/>
          </p:nvSpPr>
          <p:spPr>
            <a:xfrm>
              <a:off x="0" y="-76200"/>
              <a:ext cx="10509647" cy="701279"/>
            </a:xfrm>
            <a:prstGeom prst="rect">
              <a:avLst/>
            </a:prstGeom>
          </p:spPr>
          <p:txBody>
            <a:bodyPr anchor="t" rtlCol="false" tIns="0" lIns="0" bIns="0" rIns="0"/>
            <a:lstStyle/>
            <a:p>
              <a:pPr algn="l">
                <a:lnSpc>
                  <a:spcPts val="3186"/>
                </a:lnSpc>
              </a:pPr>
              <a:r>
                <a:rPr lang="en-US" sz="2000">
                  <a:solidFill>
                    <a:srgbClr val="FFE5E5"/>
                  </a:solidFill>
                  <a:latin typeface="DM Sans"/>
                  <a:ea typeface="DM Sans"/>
                  <a:cs typeface="DM Sans"/>
                  <a:sym typeface="DM Sans"/>
                </a:rPr>
                <a:t>Microservices:</a:t>
              </a:r>
            </a:p>
          </p:txBody>
        </p:sp>
      </p:grpSp>
      <p:grpSp>
        <p:nvGrpSpPr>
          <p:cNvPr name="Group 36" id="36"/>
          <p:cNvGrpSpPr/>
          <p:nvPr/>
        </p:nvGrpSpPr>
        <p:grpSpPr>
          <a:xfrm rot="0">
            <a:off x="9467404" y="4741961"/>
            <a:ext cx="7882235" cy="468809"/>
            <a:chOff x="0" y="0"/>
            <a:chExt cx="10509647" cy="625079"/>
          </a:xfrm>
        </p:grpSpPr>
        <p:sp>
          <p:nvSpPr>
            <p:cNvPr name="Freeform 37" id="37"/>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38" id="38"/>
            <p:cNvSpPr txBox="true"/>
            <p:nvPr/>
          </p:nvSpPr>
          <p:spPr>
            <a:xfrm>
              <a:off x="0" y="-76200"/>
              <a:ext cx="10509647" cy="701279"/>
            </a:xfrm>
            <a:prstGeom prst="rect">
              <a:avLst/>
            </a:prstGeom>
          </p:spPr>
          <p:txBody>
            <a:bodyPr anchor="t" rtlCol="false" tIns="0" lIns="0" bIns="0" rIns="0"/>
            <a:lstStyle/>
            <a:p>
              <a:pPr algn="l" marL="392113" indent="-130704" lvl="2">
                <a:lnSpc>
                  <a:spcPts val="3186"/>
                </a:lnSpc>
                <a:buFont typeface="Arial"/>
                <a:buChar char="⚬"/>
              </a:pPr>
              <a:r>
                <a:rPr lang="en-US" sz="2000">
                  <a:solidFill>
                    <a:srgbClr val="FFE5E5"/>
                  </a:solidFill>
                  <a:latin typeface="DM Sans"/>
                  <a:ea typeface="DM Sans"/>
                  <a:cs typeface="DM Sans"/>
                  <a:sym typeface="DM Sans"/>
                </a:rPr>
                <a:t>Frontend (captures user input and shows recommendations)</a:t>
              </a:r>
            </a:p>
          </p:txBody>
        </p:sp>
      </p:grpSp>
      <p:grpSp>
        <p:nvGrpSpPr>
          <p:cNvPr name="Group 39" id="39"/>
          <p:cNvGrpSpPr/>
          <p:nvPr/>
        </p:nvGrpSpPr>
        <p:grpSpPr>
          <a:xfrm rot="0">
            <a:off x="9467404" y="5243661"/>
            <a:ext cx="7882235" cy="468809"/>
            <a:chOff x="0" y="0"/>
            <a:chExt cx="10509647" cy="625079"/>
          </a:xfrm>
        </p:grpSpPr>
        <p:sp>
          <p:nvSpPr>
            <p:cNvPr name="Freeform 40" id="40"/>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41" id="41"/>
            <p:cNvSpPr txBox="true"/>
            <p:nvPr/>
          </p:nvSpPr>
          <p:spPr>
            <a:xfrm>
              <a:off x="0" y="-76200"/>
              <a:ext cx="10509647" cy="701279"/>
            </a:xfrm>
            <a:prstGeom prst="rect">
              <a:avLst/>
            </a:prstGeom>
          </p:spPr>
          <p:txBody>
            <a:bodyPr anchor="t" rtlCol="false" tIns="0" lIns="0" bIns="0" rIns="0"/>
            <a:lstStyle/>
            <a:p>
              <a:pPr algn="l" marL="392113" indent="-130704" lvl="2">
                <a:lnSpc>
                  <a:spcPts val="3186"/>
                </a:lnSpc>
                <a:buFont typeface="Arial"/>
                <a:buChar char="⚬"/>
              </a:pPr>
              <a:r>
                <a:rPr lang="en-US" sz="2000">
                  <a:solidFill>
                    <a:srgbClr val="FFE5E5"/>
                  </a:solidFill>
                  <a:latin typeface="DM Sans"/>
                  <a:ea typeface="DM Sans"/>
                  <a:cs typeface="DM Sans"/>
                  <a:sym typeface="DM Sans"/>
                </a:rPr>
                <a:t>API Gateway (routes requests)</a:t>
              </a:r>
            </a:p>
          </p:txBody>
        </p:sp>
      </p:grpSp>
      <p:grpSp>
        <p:nvGrpSpPr>
          <p:cNvPr name="Group 42" id="42"/>
          <p:cNvGrpSpPr/>
          <p:nvPr/>
        </p:nvGrpSpPr>
        <p:grpSpPr>
          <a:xfrm rot="0">
            <a:off x="9467404" y="5745361"/>
            <a:ext cx="7882235" cy="468809"/>
            <a:chOff x="0" y="0"/>
            <a:chExt cx="10509647" cy="625079"/>
          </a:xfrm>
        </p:grpSpPr>
        <p:sp>
          <p:nvSpPr>
            <p:cNvPr name="Freeform 43" id="43"/>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44" id="44"/>
            <p:cNvSpPr txBox="true"/>
            <p:nvPr/>
          </p:nvSpPr>
          <p:spPr>
            <a:xfrm>
              <a:off x="0" y="-76200"/>
              <a:ext cx="10509647" cy="701279"/>
            </a:xfrm>
            <a:prstGeom prst="rect">
              <a:avLst/>
            </a:prstGeom>
          </p:spPr>
          <p:txBody>
            <a:bodyPr anchor="t" rtlCol="false" tIns="0" lIns="0" bIns="0" rIns="0"/>
            <a:lstStyle/>
            <a:p>
              <a:pPr algn="l" marL="392113" indent="-130704" lvl="2">
                <a:lnSpc>
                  <a:spcPts val="3186"/>
                </a:lnSpc>
                <a:buFont typeface="Arial"/>
                <a:buChar char="⚬"/>
              </a:pPr>
              <a:r>
                <a:rPr lang="en-US" sz="2000">
                  <a:solidFill>
                    <a:srgbClr val="FFE5E5"/>
                  </a:solidFill>
                  <a:latin typeface="DM Sans"/>
                  <a:ea typeface="DM Sans"/>
                  <a:cs typeface="DM Sans"/>
                  <a:sym typeface="DM Sans"/>
                </a:rPr>
                <a:t>Emotion Detection Service (NLP model inference)</a:t>
              </a:r>
            </a:p>
          </p:txBody>
        </p:sp>
      </p:grpSp>
      <p:grpSp>
        <p:nvGrpSpPr>
          <p:cNvPr name="Group 45" id="45"/>
          <p:cNvGrpSpPr/>
          <p:nvPr/>
        </p:nvGrpSpPr>
        <p:grpSpPr>
          <a:xfrm rot="0">
            <a:off x="9467404" y="6247060"/>
            <a:ext cx="7882235" cy="468809"/>
            <a:chOff x="0" y="0"/>
            <a:chExt cx="10509647" cy="625079"/>
          </a:xfrm>
        </p:grpSpPr>
        <p:sp>
          <p:nvSpPr>
            <p:cNvPr name="Freeform 46" id="46"/>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47" id="47"/>
            <p:cNvSpPr txBox="true"/>
            <p:nvPr/>
          </p:nvSpPr>
          <p:spPr>
            <a:xfrm>
              <a:off x="0" y="-76200"/>
              <a:ext cx="10509647" cy="701279"/>
            </a:xfrm>
            <a:prstGeom prst="rect">
              <a:avLst/>
            </a:prstGeom>
          </p:spPr>
          <p:txBody>
            <a:bodyPr anchor="t" rtlCol="false" tIns="0" lIns="0" bIns="0" rIns="0"/>
            <a:lstStyle/>
            <a:p>
              <a:pPr algn="l" marL="392113" indent="-130704" lvl="2">
                <a:lnSpc>
                  <a:spcPts val="3186"/>
                </a:lnSpc>
                <a:buFont typeface="Arial"/>
                <a:buChar char="⚬"/>
              </a:pPr>
              <a:r>
                <a:rPr lang="en-US" sz="2000">
                  <a:solidFill>
                    <a:srgbClr val="FFE5E5"/>
                  </a:solidFill>
                  <a:latin typeface="DM Sans"/>
                  <a:ea typeface="DM Sans"/>
                  <a:cs typeface="DM Sans"/>
                  <a:sym typeface="DM Sans"/>
                </a:rPr>
                <a:t>Recommendation Engine (maps emotion to intervention)</a:t>
              </a:r>
            </a:p>
          </p:txBody>
        </p:sp>
      </p:grpSp>
      <p:grpSp>
        <p:nvGrpSpPr>
          <p:cNvPr name="Group 48" id="48"/>
          <p:cNvGrpSpPr/>
          <p:nvPr/>
        </p:nvGrpSpPr>
        <p:grpSpPr>
          <a:xfrm rot="0">
            <a:off x="9467404" y="6748760"/>
            <a:ext cx="7882235" cy="468809"/>
            <a:chOff x="0" y="0"/>
            <a:chExt cx="10509647" cy="625079"/>
          </a:xfrm>
        </p:grpSpPr>
        <p:sp>
          <p:nvSpPr>
            <p:cNvPr name="Freeform 49" id="49"/>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50" id="50"/>
            <p:cNvSpPr txBox="true"/>
            <p:nvPr/>
          </p:nvSpPr>
          <p:spPr>
            <a:xfrm>
              <a:off x="0" y="-76200"/>
              <a:ext cx="10509647" cy="701279"/>
            </a:xfrm>
            <a:prstGeom prst="rect">
              <a:avLst/>
            </a:prstGeom>
          </p:spPr>
          <p:txBody>
            <a:bodyPr anchor="t" rtlCol="false" tIns="0" lIns="0" bIns="0" rIns="0"/>
            <a:lstStyle/>
            <a:p>
              <a:pPr algn="l" marL="392113" indent="-130704" lvl="2">
                <a:lnSpc>
                  <a:spcPts val="3186"/>
                </a:lnSpc>
                <a:buFont typeface="Arial"/>
                <a:buChar char="⚬"/>
              </a:pPr>
              <a:r>
                <a:rPr lang="en-US" sz="2000">
                  <a:solidFill>
                    <a:srgbClr val="FFE5E5"/>
                  </a:solidFill>
                  <a:latin typeface="DM Sans"/>
                  <a:ea typeface="DM Sans"/>
                  <a:cs typeface="DM Sans"/>
                  <a:sym typeface="DM Sans"/>
                </a:rPr>
                <a:t>Database Service (stores profiles and session logs)</a:t>
              </a:r>
            </a:p>
          </p:txBody>
        </p:sp>
      </p:grpSp>
      <p:grpSp>
        <p:nvGrpSpPr>
          <p:cNvPr name="Group 51" id="51"/>
          <p:cNvGrpSpPr/>
          <p:nvPr/>
        </p:nvGrpSpPr>
        <p:grpSpPr>
          <a:xfrm rot="0">
            <a:off x="9467404" y="7391846"/>
            <a:ext cx="7882235" cy="468809"/>
            <a:chOff x="0" y="0"/>
            <a:chExt cx="10509647" cy="625079"/>
          </a:xfrm>
        </p:grpSpPr>
        <p:sp>
          <p:nvSpPr>
            <p:cNvPr name="Freeform 52" id="52"/>
            <p:cNvSpPr/>
            <p:nvPr/>
          </p:nvSpPr>
          <p:spPr>
            <a:xfrm flipH="false" flipV="false" rot="0">
              <a:off x="0" y="0"/>
              <a:ext cx="10509647" cy="625079"/>
            </a:xfrm>
            <a:custGeom>
              <a:avLst/>
              <a:gdLst/>
              <a:ahLst/>
              <a:cxnLst/>
              <a:rect r="r" b="b" t="t" l="l"/>
              <a:pathLst>
                <a:path h="625079" w="10509647">
                  <a:moveTo>
                    <a:pt x="0" y="0"/>
                  </a:moveTo>
                  <a:lnTo>
                    <a:pt x="10509647" y="0"/>
                  </a:lnTo>
                  <a:lnTo>
                    <a:pt x="10509647" y="625079"/>
                  </a:lnTo>
                  <a:lnTo>
                    <a:pt x="0" y="625079"/>
                  </a:lnTo>
                  <a:close/>
                </a:path>
              </a:pathLst>
            </a:custGeom>
            <a:solidFill>
              <a:srgbClr val="000000">
                <a:alpha val="0"/>
              </a:srgbClr>
            </a:solidFill>
          </p:spPr>
        </p:sp>
        <p:sp>
          <p:nvSpPr>
            <p:cNvPr name="TextBox 53" id="53"/>
            <p:cNvSpPr txBox="true"/>
            <p:nvPr/>
          </p:nvSpPr>
          <p:spPr>
            <a:xfrm>
              <a:off x="0" y="-76200"/>
              <a:ext cx="10509647" cy="701279"/>
            </a:xfrm>
            <a:prstGeom prst="rect">
              <a:avLst/>
            </a:prstGeom>
          </p:spPr>
          <p:txBody>
            <a:bodyPr anchor="t" rtlCol="false" tIns="0" lIns="0" bIns="0" rIns="0"/>
            <a:lstStyle/>
            <a:p>
              <a:pPr algn="l">
                <a:lnSpc>
                  <a:spcPts val="3186"/>
                </a:lnSpc>
              </a:pPr>
              <a:r>
                <a:rPr lang="en-US" sz="2000">
                  <a:solidFill>
                    <a:srgbClr val="FFE5E5"/>
                  </a:solidFill>
                  <a:latin typeface="DM Sans"/>
                  <a:ea typeface="DM Sans"/>
                  <a:cs typeface="DM Sans"/>
                  <a:sym typeface="DM Sans"/>
                </a:rPr>
                <a:t>Data Flow:</a:t>
              </a:r>
            </a:p>
          </p:txBody>
        </p:sp>
      </p:grpSp>
      <p:grpSp>
        <p:nvGrpSpPr>
          <p:cNvPr name="Group 54" id="54"/>
          <p:cNvGrpSpPr/>
          <p:nvPr/>
        </p:nvGrpSpPr>
        <p:grpSpPr>
          <a:xfrm rot="0">
            <a:off x="9467404" y="8034932"/>
            <a:ext cx="7882235" cy="880467"/>
            <a:chOff x="0" y="0"/>
            <a:chExt cx="10509647" cy="1173956"/>
          </a:xfrm>
        </p:grpSpPr>
        <p:sp>
          <p:nvSpPr>
            <p:cNvPr name="Freeform 55" id="55"/>
            <p:cNvSpPr/>
            <p:nvPr/>
          </p:nvSpPr>
          <p:spPr>
            <a:xfrm flipH="false" flipV="false" rot="0">
              <a:off x="0" y="0"/>
              <a:ext cx="10509647" cy="1173956"/>
            </a:xfrm>
            <a:custGeom>
              <a:avLst/>
              <a:gdLst/>
              <a:ahLst/>
              <a:cxnLst/>
              <a:rect r="r" b="b" t="t" l="l"/>
              <a:pathLst>
                <a:path h="1173956" w="10509647">
                  <a:moveTo>
                    <a:pt x="0" y="0"/>
                  </a:moveTo>
                  <a:lnTo>
                    <a:pt x="10509647" y="0"/>
                  </a:lnTo>
                  <a:lnTo>
                    <a:pt x="10509647" y="1173956"/>
                  </a:lnTo>
                  <a:lnTo>
                    <a:pt x="0" y="1173956"/>
                  </a:lnTo>
                  <a:close/>
                </a:path>
              </a:pathLst>
            </a:custGeom>
            <a:solidFill>
              <a:srgbClr val="000000">
                <a:alpha val="0"/>
              </a:srgbClr>
            </a:solidFill>
          </p:spPr>
        </p:sp>
        <p:sp>
          <p:nvSpPr>
            <p:cNvPr name="TextBox 56" id="56"/>
            <p:cNvSpPr txBox="true"/>
            <p:nvPr/>
          </p:nvSpPr>
          <p:spPr>
            <a:xfrm>
              <a:off x="0" y="-76200"/>
              <a:ext cx="10509647" cy="1250156"/>
            </a:xfrm>
            <a:prstGeom prst="rect">
              <a:avLst/>
            </a:prstGeom>
          </p:spPr>
          <p:txBody>
            <a:bodyPr anchor="t" rtlCol="false" tIns="0" lIns="0" bIns="0" rIns="0"/>
            <a:lstStyle/>
            <a:p>
              <a:pPr algn="l">
                <a:lnSpc>
                  <a:spcPts val="3186"/>
                </a:lnSpc>
              </a:pPr>
              <a:r>
                <a:rPr lang="en-US" sz="2000">
                  <a:solidFill>
                    <a:srgbClr val="FFE5E5"/>
                  </a:solidFill>
                  <a:latin typeface="DM Sans"/>
                  <a:ea typeface="DM Sans"/>
                  <a:cs typeface="DM Sans"/>
                  <a:sym typeface="DM Sans"/>
                </a:rPr>
                <a:t>User input → API Gateway → Emotion Service → Recommendation Engine → User interface (with feedback logging)</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81" t="0" r="-83" b="0"/>
              </a:stretch>
            </a:blipFill>
          </p:spPr>
        </p:sp>
      </p:grpSp>
      <p:grpSp>
        <p:nvGrpSpPr>
          <p:cNvPr name="Group 8" id="8"/>
          <p:cNvGrpSpPr/>
          <p:nvPr/>
        </p:nvGrpSpPr>
        <p:grpSpPr>
          <a:xfrm rot="0">
            <a:off x="0" y="0"/>
            <a:ext cx="18288000" cy="10287000"/>
            <a:chOff x="0" y="0"/>
            <a:chExt cx="24384000" cy="13716000"/>
          </a:xfrm>
        </p:grpSpPr>
        <p:sp>
          <p:nvSpPr>
            <p:cNvPr name="Freeform 9" id="9"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6"/>
              <a:stretch>
                <a:fillRect l="0" t="0" r="0" b="0"/>
              </a:stretch>
            </a:blipFill>
          </p:spPr>
        </p:sp>
      </p:grpSp>
      <p:grpSp>
        <p:nvGrpSpPr>
          <p:cNvPr name="Group 10" id="10"/>
          <p:cNvGrpSpPr/>
          <p:nvPr/>
        </p:nvGrpSpPr>
        <p:grpSpPr>
          <a:xfrm rot="0">
            <a:off x="0" y="0"/>
            <a:ext cx="18288000" cy="10287000"/>
            <a:chOff x="0" y="0"/>
            <a:chExt cx="24384000" cy="13716000"/>
          </a:xfrm>
        </p:grpSpPr>
        <p:sp>
          <p:nvSpPr>
            <p:cNvPr name="Freeform 11" id="11"/>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40784"/>
              </a:srgbClr>
            </a:solidFill>
          </p:spPr>
        </p:sp>
      </p:grpSp>
      <p:grpSp>
        <p:nvGrpSpPr>
          <p:cNvPr name="Group 12" id="12"/>
          <p:cNvGrpSpPr/>
          <p:nvPr/>
        </p:nvGrpSpPr>
        <p:grpSpPr>
          <a:xfrm rot="0">
            <a:off x="947886" y="1084212"/>
            <a:ext cx="10458004" cy="771376"/>
            <a:chOff x="0" y="0"/>
            <a:chExt cx="13944005" cy="1028502"/>
          </a:xfrm>
        </p:grpSpPr>
        <p:sp>
          <p:nvSpPr>
            <p:cNvPr name="Freeform 13" id="13"/>
            <p:cNvSpPr/>
            <p:nvPr/>
          </p:nvSpPr>
          <p:spPr>
            <a:xfrm flipH="false" flipV="false" rot="0">
              <a:off x="0" y="0"/>
              <a:ext cx="13944005" cy="1028502"/>
            </a:xfrm>
            <a:custGeom>
              <a:avLst/>
              <a:gdLst/>
              <a:ahLst/>
              <a:cxnLst/>
              <a:rect r="r" b="b" t="t" l="l"/>
              <a:pathLst>
                <a:path h="1028502" w="13944005">
                  <a:moveTo>
                    <a:pt x="0" y="0"/>
                  </a:moveTo>
                  <a:lnTo>
                    <a:pt x="13944005" y="0"/>
                  </a:lnTo>
                  <a:lnTo>
                    <a:pt x="13944005" y="1028502"/>
                  </a:lnTo>
                  <a:lnTo>
                    <a:pt x="0" y="1028502"/>
                  </a:lnTo>
                  <a:close/>
                </a:path>
              </a:pathLst>
            </a:custGeom>
            <a:solidFill>
              <a:srgbClr val="000000">
                <a:alpha val="0"/>
              </a:srgbClr>
            </a:solidFill>
          </p:spPr>
        </p:sp>
        <p:sp>
          <p:nvSpPr>
            <p:cNvPr name="TextBox 14" id="14"/>
            <p:cNvSpPr txBox="true"/>
            <p:nvPr/>
          </p:nvSpPr>
          <p:spPr>
            <a:xfrm>
              <a:off x="0" y="-19050"/>
              <a:ext cx="13944005" cy="1047552"/>
            </a:xfrm>
            <a:prstGeom prst="rect">
              <a:avLst/>
            </a:prstGeom>
          </p:spPr>
          <p:txBody>
            <a:bodyPr anchor="t" rtlCol="false" tIns="0" lIns="0" bIns="0" rIns="0"/>
            <a:lstStyle/>
            <a:p>
              <a:pPr algn="l">
                <a:lnSpc>
                  <a:spcPts val="5937"/>
                </a:lnSpc>
              </a:pPr>
              <a:r>
                <a:rPr lang="en-US" sz="4750">
                  <a:solidFill>
                    <a:srgbClr val="FAEBEB"/>
                  </a:solidFill>
                  <a:latin typeface="Dela Gothic One"/>
                  <a:ea typeface="Dela Gothic One"/>
                  <a:cs typeface="Dela Gothic One"/>
                  <a:sym typeface="Dela Gothic One"/>
                </a:rPr>
                <a:t>Output Generation &amp; Analysis</a:t>
              </a:r>
            </a:p>
          </p:txBody>
        </p:sp>
      </p:grpSp>
      <p:grpSp>
        <p:nvGrpSpPr>
          <p:cNvPr name="Group 15" id="15"/>
          <p:cNvGrpSpPr/>
          <p:nvPr/>
        </p:nvGrpSpPr>
        <p:grpSpPr>
          <a:xfrm rot="0">
            <a:off x="947886" y="2400300"/>
            <a:ext cx="5452914" cy="620018"/>
            <a:chOff x="0" y="0"/>
            <a:chExt cx="7270552" cy="826691"/>
          </a:xfrm>
        </p:grpSpPr>
        <p:sp>
          <p:nvSpPr>
            <p:cNvPr name="Freeform 16" id="16"/>
            <p:cNvSpPr/>
            <p:nvPr/>
          </p:nvSpPr>
          <p:spPr>
            <a:xfrm flipH="false" flipV="false" rot="0">
              <a:off x="0" y="0"/>
              <a:ext cx="7270552" cy="826691"/>
            </a:xfrm>
            <a:custGeom>
              <a:avLst/>
              <a:gdLst/>
              <a:ahLst/>
              <a:cxnLst/>
              <a:rect r="r" b="b" t="t" l="l"/>
              <a:pathLst>
                <a:path h="826691" w="7270552">
                  <a:moveTo>
                    <a:pt x="0" y="0"/>
                  </a:moveTo>
                  <a:lnTo>
                    <a:pt x="7270552" y="0"/>
                  </a:lnTo>
                  <a:lnTo>
                    <a:pt x="7270552" y="826691"/>
                  </a:lnTo>
                  <a:lnTo>
                    <a:pt x="0" y="826691"/>
                  </a:lnTo>
                  <a:close/>
                </a:path>
              </a:pathLst>
            </a:custGeom>
            <a:solidFill>
              <a:srgbClr val="000000">
                <a:alpha val="0"/>
              </a:srgbClr>
            </a:solidFill>
          </p:spPr>
        </p:sp>
        <p:sp>
          <p:nvSpPr>
            <p:cNvPr name="TextBox 17" id="17"/>
            <p:cNvSpPr txBox="true"/>
            <p:nvPr/>
          </p:nvSpPr>
          <p:spPr>
            <a:xfrm>
              <a:off x="0" y="-19050"/>
              <a:ext cx="7270552" cy="845741"/>
            </a:xfrm>
            <a:prstGeom prst="rect">
              <a:avLst/>
            </a:prstGeom>
          </p:spPr>
          <p:txBody>
            <a:bodyPr anchor="t" rtlCol="false" tIns="0" lIns="0" bIns="0" rIns="0"/>
            <a:lstStyle/>
            <a:p>
              <a:pPr algn="l">
                <a:lnSpc>
                  <a:spcPts val="4750"/>
                </a:lnSpc>
              </a:pPr>
              <a:r>
                <a:rPr lang="en-US" sz="3811">
                  <a:solidFill>
                    <a:srgbClr val="FAEBEB"/>
                  </a:solidFill>
                  <a:latin typeface="Dela Gothic One"/>
                  <a:ea typeface="Dela Gothic One"/>
                  <a:cs typeface="Dela Gothic One"/>
                  <a:sym typeface="Dela Gothic One"/>
                </a:rPr>
                <a:t>Output Generation</a:t>
              </a:r>
            </a:p>
          </p:txBody>
        </p:sp>
      </p:grpSp>
      <p:sp>
        <p:nvSpPr>
          <p:cNvPr name="Freeform 18" id="18"/>
          <p:cNvSpPr/>
          <p:nvPr/>
        </p:nvSpPr>
        <p:spPr>
          <a:xfrm flipH="false" flipV="false" rot="0">
            <a:off x="943124" y="3549849"/>
            <a:ext cx="527400" cy="527494"/>
          </a:xfrm>
          <a:custGeom>
            <a:avLst/>
            <a:gdLst/>
            <a:ahLst/>
            <a:cxnLst/>
            <a:rect r="r" b="b" t="t" l="l"/>
            <a:pathLst>
              <a:path h="527494" w="527400">
                <a:moveTo>
                  <a:pt x="0" y="0"/>
                </a:moveTo>
                <a:lnTo>
                  <a:pt x="527400" y="0"/>
                </a:lnTo>
                <a:lnTo>
                  <a:pt x="527400" y="527494"/>
                </a:lnTo>
                <a:lnTo>
                  <a:pt x="0" y="527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1025129" y="3629322"/>
            <a:ext cx="363439" cy="411362"/>
            <a:chOff x="0" y="0"/>
            <a:chExt cx="484585" cy="548482"/>
          </a:xfrm>
        </p:grpSpPr>
        <p:sp>
          <p:nvSpPr>
            <p:cNvPr name="Freeform 20" id="20"/>
            <p:cNvSpPr/>
            <p:nvPr/>
          </p:nvSpPr>
          <p:spPr>
            <a:xfrm flipH="false" flipV="false" rot="0">
              <a:off x="0" y="0"/>
              <a:ext cx="484585" cy="548482"/>
            </a:xfrm>
            <a:custGeom>
              <a:avLst/>
              <a:gdLst/>
              <a:ahLst/>
              <a:cxnLst/>
              <a:rect r="r" b="b" t="t" l="l"/>
              <a:pathLst>
                <a:path h="548482" w="484585">
                  <a:moveTo>
                    <a:pt x="0" y="0"/>
                  </a:moveTo>
                  <a:lnTo>
                    <a:pt x="484585" y="0"/>
                  </a:lnTo>
                  <a:lnTo>
                    <a:pt x="484585" y="548482"/>
                  </a:lnTo>
                  <a:lnTo>
                    <a:pt x="0" y="548482"/>
                  </a:lnTo>
                  <a:close/>
                </a:path>
              </a:pathLst>
            </a:custGeom>
            <a:solidFill>
              <a:srgbClr val="000000">
                <a:alpha val="0"/>
              </a:srgbClr>
            </a:solidFill>
          </p:spPr>
        </p:sp>
        <p:sp>
          <p:nvSpPr>
            <p:cNvPr name="TextBox 21" id="21"/>
            <p:cNvSpPr txBox="true"/>
            <p:nvPr/>
          </p:nvSpPr>
          <p:spPr>
            <a:xfrm>
              <a:off x="0" y="57150"/>
              <a:ext cx="484585" cy="491332"/>
            </a:xfrm>
            <a:prstGeom prst="rect">
              <a:avLst/>
            </a:prstGeom>
          </p:spPr>
          <p:txBody>
            <a:bodyPr anchor="t" rtlCol="false" tIns="0" lIns="0" bIns="0" rIns="0"/>
            <a:lstStyle/>
            <a:p>
              <a:pPr algn="ctr">
                <a:lnSpc>
                  <a:spcPts val="2811"/>
                </a:lnSpc>
              </a:pPr>
              <a:r>
                <a:rPr lang="en-US" sz="2811">
                  <a:solidFill>
                    <a:srgbClr val="FFE5E5"/>
                  </a:solidFill>
                  <a:latin typeface="Dela Gothic One"/>
                  <a:ea typeface="Dela Gothic One"/>
                  <a:cs typeface="Dela Gothic One"/>
                  <a:sym typeface="Dela Gothic One"/>
                </a:rPr>
                <a:t>1</a:t>
              </a:r>
            </a:p>
          </p:txBody>
        </p:sp>
      </p:grpSp>
      <p:grpSp>
        <p:nvGrpSpPr>
          <p:cNvPr name="Group 22" id="22"/>
          <p:cNvGrpSpPr/>
          <p:nvPr/>
        </p:nvGrpSpPr>
        <p:grpSpPr>
          <a:xfrm rot="0">
            <a:off x="1695896" y="3547467"/>
            <a:ext cx="3249215" cy="385614"/>
            <a:chOff x="0" y="0"/>
            <a:chExt cx="4332287" cy="514152"/>
          </a:xfrm>
        </p:grpSpPr>
        <p:sp>
          <p:nvSpPr>
            <p:cNvPr name="Freeform 23" id="23"/>
            <p:cNvSpPr/>
            <p:nvPr/>
          </p:nvSpPr>
          <p:spPr>
            <a:xfrm flipH="false" flipV="false" rot="0">
              <a:off x="0" y="0"/>
              <a:ext cx="4332287" cy="514152"/>
            </a:xfrm>
            <a:custGeom>
              <a:avLst/>
              <a:gdLst/>
              <a:ahLst/>
              <a:cxnLst/>
              <a:rect r="r" b="b" t="t" l="l"/>
              <a:pathLst>
                <a:path h="514152" w="4332287">
                  <a:moveTo>
                    <a:pt x="0" y="0"/>
                  </a:moveTo>
                  <a:lnTo>
                    <a:pt x="4332287" y="0"/>
                  </a:lnTo>
                  <a:lnTo>
                    <a:pt x="4332287" y="514152"/>
                  </a:lnTo>
                  <a:lnTo>
                    <a:pt x="0" y="514152"/>
                  </a:lnTo>
                  <a:close/>
                </a:path>
              </a:pathLst>
            </a:custGeom>
            <a:solidFill>
              <a:srgbClr val="000000">
                <a:alpha val="0"/>
              </a:srgbClr>
            </a:solidFill>
          </p:spPr>
        </p:sp>
        <p:sp>
          <p:nvSpPr>
            <p:cNvPr name="TextBox 24" id="24"/>
            <p:cNvSpPr txBox="true"/>
            <p:nvPr/>
          </p:nvSpPr>
          <p:spPr>
            <a:xfrm>
              <a:off x="0" y="-9525"/>
              <a:ext cx="4332287" cy="523677"/>
            </a:xfrm>
            <a:prstGeom prst="rect">
              <a:avLst/>
            </a:prstGeom>
          </p:spPr>
          <p:txBody>
            <a:bodyPr anchor="t" rtlCol="false" tIns="0" lIns="0" bIns="0" rIns="0"/>
            <a:lstStyle/>
            <a:p>
              <a:pPr algn="l">
                <a:lnSpc>
                  <a:spcPts val="2937"/>
                </a:lnSpc>
              </a:pPr>
              <a:r>
                <a:rPr lang="en-US" sz="2375">
                  <a:solidFill>
                    <a:srgbClr val="FFE5E5"/>
                  </a:solidFill>
                  <a:latin typeface="Dela Gothic One"/>
                  <a:ea typeface="Dela Gothic One"/>
                  <a:cs typeface="Dela Gothic One"/>
                  <a:sym typeface="Dela Gothic One"/>
                </a:rPr>
                <a:t>Detected Emotion</a:t>
              </a:r>
            </a:p>
          </p:txBody>
        </p:sp>
      </p:grpSp>
      <p:grpSp>
        <p:nvGrpSpPr>
          <p:cNvPr name="Group 25" id="25"/>
          <p:cNvGrpSpPr/>
          <p:nvPr/>
        </p:nvGrpSpPr>
        <p:grpSpPr>
          <a:xfrm rot="0">
            <a:off x="1695896" y="4113163"/>
            <a:ext cx="7167265" cy="418356"/>
            <a:chOff x="0" y="0"/>
            <a:chExt cx="9556353" cy="557808"/>
          </a:xfrm>
        </p:grpSpPr>
        <p:sp>
          <p:nvSpPr>
            <p:cNvPr name="Freeform 26" id="26"/>
            <p:cNvSpPr/>
            <p:nvPr/>
          </p:nvSpPr>
          <p:spPr>
            <a:xfrm flipH="false" flipV="false" rot="0">
              <a:off x="0" y="0"/>
              <a:ext cx="9556353" cy="557808"/>
            </a:xfrm>
            <a:custGeom>
              <a:avLst/>
              <a:gdLst/>
              <a:ahLst/>
              <a:cxnLst/>
              <a:rect r="r" b="b" t="t" l="l"/>
              <a:pathLst>
                <a:path h="557808" w="9556353">
                  <a:moveTo>
                    <a:pt x="0" y="0"/>
                  </a:moveTo>
                  <a:lnTo>
                    <a:pt x="9556353" y="0"/>
                  </a:lnTo>
                  <a:lnTo>
                    <a:pt x="9556353" y="557808"/>
                  </a:lnTo>
                  <a:lnTo>
                    <a:pt x="0" y="557808"/>
                  </a:lnTo>
                  <a:close/>
                </a:path>
              </a:pathLst>
            </a:custGeom>
            <a:solidFill>
              <a:srgbClr val="000000">
                <a:alpha val="0"/>
              </a:srgbClr>
            </a:solidFill>
          </p:spPr>
        </p:sp>
        <p:sp>
          <p:nvSpPr>
            <p:cNvPr name="TextBox 27" id="27"/>
            <p:cNvSpPr txBox="true"/>
            <p:nvPr/>
          </p:nvSpPr>
          <p:spPr>
            <a:xfrm>
              <a:off x="0" y="-66675"/>
              <a:ext cx="9556353" cy="624483"/>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Specific emotional state identified (e.g. "anxious")</a:t>
              </a:r>
            </a:p>
          </p:txBody>
        </p:sp>
      </p:grpSp>
      <p:sp>
        <p:nvSpPr>
          <p:cNvPr name="Freeform 28" id="28"/>
          <p:cNvSpPr/>
          <p:nvPr/>
        </p:nvSpPr>
        <p:spPr>
          <a:xfrm flipH="false" flipV="false" rot="0">
            <a:off x="943124" y="5015805"/>
            <a:ext cx="527400" cy="527494"/>
          </a:xfrm>
          <a:custGeom>
            <a:avLst/>
            <a:gdLst/>
            <a:ahLst/>
            <a:cxnLst/>
            <a:rect r="r" b="b" t="t" l="l"/>
            <a:pathLst>
              <a:path h="527494" w="527400">
                <a:moveTo>
                  <a:pt x="0" y="0"/>
                </a:moveTo>
                <a:lnTo>
                  <a:pt x="527400" y="0"/>
                </a:lnTo>
                <a:lnTo>
                  <a:pt x="527400" y="527494"/>
                </a:lnTo>
                <a:lnTo>
                  <a:pt x="0" y="527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9" id="29"/>
          <p:cNvGrpSpPr/>
          <p:nvPr/>
        </p:nvGrpSpPr>
        <p:grpSpPr>
          <a:xfrm rot="0">
            <a:off x="1025129" y="5095280"/>
            <a:ext cx="363439" cy="411361"/>
            <a:chOff x="0" y="0"/>
            <a:chExt cx="484585" cy="548482"/>
          </a:xfrm>
        </p:grpSpPr>
        <p:sp>
          <p:nvSpPr>
            <p:cNvPr name="Freeform 30" id="30"/>
            <p:cNvSpPr/>
            <p:nvPr/>
          </p:nvSpPr>
          <p:spPr>
            <a:xfrm flipH="false" flipV="false" rot="0">
              <a:off x="0" y="0"/>
              <a:ext cx="484585" cy="548482"/>
            </a:xfrm>
            <a:custGeom>
              <a:avLst/>
              <a:gdLst/>
              <a:ahLst/>
              <a:cxnLst/>
              <a:rect r="r" b="b" t="t" l="l"/>
              <a:pathLst>
                <a:path h="548482" w="484585">
                  <a:moveTo>
                    <a:pt x="0" y="0"/>
                  </a:moveTo>
                  <a:lnTo>
                    <a:pt x="484585" y="0"/>
                  </a:lnTo>
                  <a:lnTo>
                    <a:pt x="484585" y="548482"/>
                  </a:lnTo>
                  <a:lnTo>
                    <a:pt x="0" y="548482"/>
                  </a:lnTo>
                  <a:close/>
                </a:path>
              </a:pathLst>
            </a:custGeom>
            <a:solidFill>
              <a:srgbClr val="000000">
                <a:alpha val="0"/>
              </a:srgbClr>
            </a:solidFill>
          </p:spPr>
        </p:sp>
        <p:sp>
          <p:nvSpPr>
            <p:cNvPr name="TextBox 31" id="31"/>
            <p:cNvSpPr txBox="true"/>
            <p:nvPr/>
          </p:nvSpPr>
          <p:spPr>
            <a:xfrm>
              <a:off x="0" y="57150"/>
              <a:ext cx="484585" cy="491332"/>
            </a:xfrm>
            <a:prstGeom prst="rect">
              <a:avLst/>
            </a:prstGeom>
          </p:spPr>
          <p:txBody>
            <a:bodyPr anchor="t" rtlCol="false" tIns="0" lIns="0" bIns="0" rIns="0"/>
            <a:lstStyle/>
            <a:p>
              <a:pPr algn="ctr">
                <a:lnSpc>
                  <a:spcPts val="2811"/>
                </a:lnSpc>
              </a:pPr>
              <a:r>
                <a:rPr lang="en-US" sz="2811">
                  <a:solidFill>
                    <a:srgbClr val="FFE5E5"/>
                  </a:solidFill>
                  <a:latin typeface="Dela Gothic One"/>
                  <a:ea typeface="Dela Gothic One"/>
                  <a:cs typeface="Dela Gothic One"/>
                  <a:sym typeface="Dela Gothic One"/>
                </a:rPr>
                <a:t>2</a:t>
              </a:r>
            </a:p>
          </p:txBody>
        </p:sp>
      </p:grpSp>
      <p:grpSp>
        <p:nvGrpSpPr>
          <p:cNvPr name="Group 32" id="32"/>
          <p:cNvGrpSpPr/>
          <p:nvPr/>
        </p:nvGrpSpPr>
        <p:grpSpPr>
          <a:xfrm rot="0">
            <a:off x="1695896" y="5013424"/>
            <a:ext cx="3028950" cy="385614"/>
            <a:chOff x="0" y="0"/>
            <a:chExt cx="4038600" cy="514152"/>
          </a:xfrm>
        </p:grpSpPr>
        <p:sp>
          <p:nvSpPr>
            <p:cNvPr name="Freeform 33" id="33"/>
            <p:cNvSpPr/>
            <p:nvPr/>
          </p:nvSpPr>
          <p:spPr>
            <a:xfrm flipH="false" flipV="false" rot="0">
              <a:off x="0" y="0"/>
              <a:ext cx="4038600" cy="514152"/>
            </a:xfrm>
            <a:custGeom>
              <a:avLst/>
              <a:gdLst/>
              <a:ahLst/>
              <a:cxnLst/>
              <a:rect r="r" b="b" t="t" l="l"/>
              <a:pathLst>
                <a:path h="514152" w="4038600">
                  <a:moveTo>
                    <a:pt x="0" y="0"/>
                  </a:moveTo>
                  <a:lnTo>
                    <a:pt x="4038600" y="0"/>
                  </a:lnTo>
                  <a:lnTo>
                    <a:pt x="4038600" y="514152"/>
                  </a:lnTo>
                  <a:lnTo>
                    <a:pt x="0" y="514152"/>
                  </a:lnTo>
                  <a:close/>
                </a:path>
              </a:pathLst>
            </a:custGeom>
            <a:solidFill>
              <a:srgbClr val="000000">
                <a:alpha val="0"/>
              </a:srgbClr>
            </a:solidFill>
          </p:spPr>
        </p:sp>
        <p:sp>
          <p:nvSpPr>
            <p:cNvPr name="TextBox 34" id="34"/>
            <p:cNvSpPr txBox="true"/>
            <p:nvPr/>
          </p:nvSpPr>
          <p:spPr>
            <a:xfrm>
              <a:off x="0" y="-9525"/>
              <a:ext cx="4038600" cy="523677"/>
            </a:xfrm>
            <a:prstGeom prst="rect">
              <a:avLst/>
            </a:prstGeom>
          </p:spPr>
          <p:txBody>
            <a:bodyPr anchor="t" rtlCol="false" tIns="0" lIns="0" bIns="0" rIns="0"/>
            <a:lstStyle/>
            <a:p>
              <a:pPr algn="l">
                <a:lnSpc>
                  <a:spcPts val="2937"/>
                </a:lnSpc>
              </a:pPr>
              <a:r>
                <a:rPr lang="en-US" sz="2375">
                  <a:solidFill>
                    <a:srgbClr val="FFE5E5"/>
                  </a:solidFill>
                  <a:latin typeface="Dela Gothic One"/>
                  <a:ea typeface="Dela Gothic One"/>
                  <a:cs typeface="Dela Gothic One"/>
                  <a:sym typeface="Dela Gothic One"/>
                </a:rPr>
                <a:t>Explanation</a:t>
              </a:r>
            </a:p>
          </p:txBody>
        </p:sp>
      </p:grpSp>
      <p:grpSp>
        <p:nvGrpSpPr>
          <p:cNvPr name="Group 35" id="35"/>
          <p:cNvGrpSpPr/>
          <p:nvPr/>
        </p:nvGrpSpPr>
        <p:grpSpPr>
          <a:xfrm rot="0">
            <a:off x="1695896" y="5579120"/>
            <a:ext cx="7167265" cy="418356"/>
            <a:chOff x="0" y="0"/>
            <a:chExt cx="9556353" cy="557808"/>
          </a:xfrm>
        </p:grpSpPr>
        <p:sp>
          <p:nvSpPr>
            <p:cNvPr name="Freeform 36" id="36"/>
            <p:cNvSpPr/>
            <p:nvPr/>
          </p:nvSpPr>
          <p:spPr>
            <a:xfrm flipH="false" flipV="false" rot="0">
              <a:off x="0" y="0"/>
              <a:ext cx="9556353" cy="557808"/>
            </a:xfrm>
            <a:custGeom>
              <a:avLst/>
              <a:gdLst/>
              <a:ahLst/>
              <a:cxnLst/>
              <a:rect r="r" b="b" t="t" l="l"/>
              <a:pathLst>
                <a:path h="557808" w="9556353">
                  <a:moveTo>
                    <a:pt x="0" y="0"/>
                  </a:moveTo>
                  <a:lnTo>
                    <a:pt x="9556353" y="0"/>
                  </a:lnTo>
                  <a:lnTo>
                    <a:pt x="9556353" y="557808"/>
                  </a:lnTo>
                  <a:lnTo>
                    <a:pt x="0" y="557808"/>
                  </a:lnTo>
                  <a:close/>
                </a:path>
              </a:pathLst>
            </a:custGeom>
            <a:solidFill>
              <a:srgbClr val="000000">
                <a:alpha val="0"/>
              </a:srgbClr>
            </a:solidFill>
          </p:spPr>
        </p:sp>
        <p:sp>
          <p:nvSpPr>
            <p:cNvPr name="TextBox 37" id="37"/>
            <p:cNvSpPr txBox="true"/>
            <p:nvPr/>
          </p:nvSpPr>
          <p:spPr>
            <a:xfrm>
              <a:off x="0" y="-66675"/>
              <a:ext cx="9556353" cy="624483"/>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Key words/phrases triggering the classification</a:t>
              </a:r>
            </a:p>
          </p:txBody>
        </p:sp>
      </p:grpSp>
      <p:sp>
        <p:nvSpPr>
          <p:cNvPr name="Freeform 38" id="38"/>
          <p:cNvSpPr/>
          <p:nvPr/>
        </p:nvSpPr>
        <p:spPr>
          <a:xfrm flipH="false" flipV="false" rot="0">
            <a:off x="943124" y="6481762"/>
            <a:ext cx="527400" cy="527494"/>
          </a:xfrm>
          <a:custGeom>
            <a:avLst/>
            <a:gdLst/>
            <a:ahLst/>
            <a:cxnLst/>
            <a:rect r="r" b="b" t="t" l="l"/>
            <a:pathLst>
              <a:path h="527494" w="527400">
                <a:moveTo>
                  <a:pt x="0" y="0"/>
                </a:moveTo>
                <a:lnTo>
                  <a:pt x="527400" y="0"/>
                </a:lnTo>
                <a:lnTo>
                  <a:pt x="527400" y="527494"/>
                </a:lnTo>
                <a:lnTo>
                  <a:pt x="0" y="527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9" id="39"/>
          <p:cNvGrpSpPr/>
          <p:nvPr/>
        </p:nvGrpSpPr>
        <p:grpSpPr>
          <a:xfrm rot="0">
            <a:off x="1025129" y="6561236"/>
            <a:ext cx="363439" cy="411361"/>
            <a:chOff x="0" y="0"/>
            <a:chExt cx="484585" cy="548482"/>
          </a:xfrm>
        </p:grpSpPr>
        <p:sp>
          <p:nvSpPr>
            <p:cNvPr name="Freeform 40" id="40"/>
            <p:cNvSpPr/>
            <p:nvPr/>
          </p:nvSpPr>
          <p:spPr>
            <a:xfrm flipH="false" flipV="false" rot="0">
              <a:off x="0" y="0"/>
              <a:ext cx="484585" cy="548482"/>
            </a:xfrm>
            <a:custGeom>
              <a:avLst/>
              <a:gdLst/>
              <a:ahLst/>
              <a:cxnLst/>
              <a:rect r="r" b="b" t="t" l="l"/>
              <a:pathLst>
                <a:path h="548482" w="484585">
                  <a:moveTo>
                    <a:pt x="0" y="0"/>
                  </a:moveTo>
                  <a:lnTo>
                    <a:pt x="484585" y="0"/>
                  </a:lnTo>
                  <a:lnTo>
                    <a:pt x="484585" y="548482"/>
                  </a:lnTo>
                  <a:lnTo>
                    <a:pt x="0" y="548482"/>
                  </a:lnTo>
                  <a:close/>
                </a:path>
              </a:pathLst>
            </a:custGeom>
            <a:solidFill>
              <a:srgbClr val="000000">
                <a:alpha val="0"/>
              </a:srgbClr>
            </a:solidFill>
          </p:spPr>
        </p:sp>
        <p:sp>
          <p:nvSpPr>
            <p:cNvPr name="TextBox 41" id="41"/>
            <p:cNvSpPr txBox="true"/>
            <p:nvPr/>
          </p:nvSpPr>
          <p:spPr>
            <a:xfrm>
              <a:off x="0" y="57150"/>
              <a:ext cx="484585" cy="491332"/>
            </a:xfrm>
            <a:prstGeom prst="rect">
              <a:avLst/>
            </a:prstGeom>
          </p:spPr>
          <p:txBody>
            <a:bodyPr anchor="t" rtlCol="false" tIns="0" lIns="0" bIns="0" rIns="0"/>
            <a:lstStyle/>
            <a:p>
              <a:pPr algn="ctr">
                <a:lnSpc>
                  <a:spcPts val="2811"/>
                </a:lnSpc>
              </a:pPr>
              <a:r>
                <a:rPr lang="en-US" sz="2811">
                  <a:solidFill>
                    <a:srgbClr val="FFE5E5"/>
                  </a:solidFill>
                  <a:latin typeface="Dela Gothic One"/>
                  <a:ea typeface="Dela Gothic One"/>
                  <a:cs typeface="Dela Gothic One"/>
                  <a:sym typeface="Dela Gothic One"/>
                </a:rPr>
                <a:t>3</a:t>
              </a:r>
            </a:p>
          </p:txBody>
        </p:sp>
      </p:grpSp>
      <p:grpSp>
        <p:nvGrpSpPr>
          <p:cNvPr name="Group 42" id="42"/>
          <p:cNvGrpSpPr/>
          <p:nvPr/>
        </p:nvGrpSpPr>
        <p:grpSpPr>
          <a:xfrm rot="0">
            <a:off x="1695896" y="6479381"/>
            <a:ext cx="3028950" cy="385614"/>
            <a:chOff x="0" y="0"/>
            <a:chExt cx="4038600" cy="514152"/>
          </a:xfrm>
        </p:grpSpPr>
        <p:sp>
          <p:nvSpPr>
            <p:cNvPr name="Freeform 43" id="43"/>
            <p:cNvSpPr/>
            <p:nvPr/>
          </p:nvSpPr>
          <p:spPr>
            <a:xfrm flipH="false" flipV="false" rot="0">
              <a:off x="0" y="0"/>
              <a:ext cx="4038600" cy="514152"/>
            </a:xfrm>
            <a:custGeom>
              <a:avLst/>
              <a:gdLst/>
              <a:ahLst/>
              <a:cxnLst/>
              <a:rect r="r" b="b" t="t" l="l"/>
              <a:pathLst>
                <a:path h="514152" w="4038600">
                  <a:moveTo>
                    <a:pt x="0" y="0"/>
                  </a:moveTo>
                  <a:lnTo>
                    <a:pt x="4038600" y="0"/>
                  </a:lnTo>
                  <a:lnTo>
                    <a:pt x="4038600" y="514152"/>
                  </a:lnTo>
                  <a:lnTo>
                    <a:pt x="0" y="514152"/>
                  </a:lnTo>
                  <a:close/>
                </a:path>
              </a:pathLst>
            </a:custGeom>
            <a:solidFill>
              <a:srgbClr val="000000">
                <a:alpha val="0"/>
              </a:srgbClr>
            </a:solidFill>
          </p:spPr>
        </p:sp>
        <p:sp>
          <p:nvSpPr>
            <p:cNvPr name="TextBox 44" id="44"/>
            <p:cNvSpPr txBox="true"/>
            <p:nvPr/>
          </p:nvSpPr>
          <p:spPr>
            <a:xfrm>
              <a:off x="0" y="-9525"/>
              <a:ext cx="4038600" cy="523677"/>
            </a:xfrm>
            <a:prstGeom prst="rect">
              <a:avLst/>
            </a:prstGeom>
          </p:spPr>
          <p:txBody>
            <a:bodyPr anchor="t" rtlCol="false" tIns="0" lIns="0" bIns="0" rIns="0"/>
            <a:lstStyle/>
            <a:p>
              <a:pPr algn="l">
                <a:lnSpc>
                  <a:spcPts val="2937"/>
                </a:lnSpc>
              </a:pPr>
              <a:r>
                <a:rPr lang="en-US" sz="2375">
                  <a:solidFill>
                    <a:srgbClr val="FFE5E5"/>
                  </a:solidFill>
                  <a:latin typeface="Dela Gothic One"/>
                  <a:ea typeface="Dela Gothic One"/>
                  <a:cs typeface="Dela Gothic One"/>
                  <a:sym typeface="Dela Gothic One"/>
                </a:rPr>
                <a:t>Intervention</a:t>
              </a:r>
            </a:p>
          </p:txBody>
        </p:sp>
      </p:grpSp>
      <p:grpSp>
        <p:nvGrpSpPr>
          <p:cNvPr name="Group 45" id="45"/>
          <p:cNvGrpSpPr/>
          <p:nvPr/>
        </p:nvGrpSpPr>
        <p:grpSpPr>
          <a:xfrm rot="0">
            <a:off x="1695896" y="7045078"/>
            <a:ext cx="7167265" cy="418356"/>
            <a:chOff x="0" y="0"/>
            <a:chExt cx="9556353" cy="557808"/>
          </a:xfrm>
        </p:grpSpPr>
        <p:sp>
          <p:nvSpPr>
            <p:cNvPr name="Freeform 46" id="46"/>
            <p:cNvSpPr/>
            <p:nvPr/>
          </p:nvSpPr>
          <p:spPr>
            <a:xfrm flipH="false" flipV="false" rot="0">
              <a:off x="0" y="0"/>
              <a:ext cx="9556353" cy="557808"/>
            </a:xfrm>
            <a:custGeom>
              <a:avLst/>
              <a:gdLst/>
              <a:ahLst/>
              <a:cxnLst/>
              <a:rect r="r" b="b" t="t" l="l"/>
              <a:pathLst>
                <a:path h="557808" w="9556353">
                  <a:moveTo>
                    <a:pt x="0" y="0"/>
                  </a:moveTo>
                  <a:lnTo>
                    <a:pt x="9556353" y="0"/>
                  </a:lnTo>
                  <a:lnTo>
                    <a:pt x="9556353" y="557808"/>
                  </a:lnTo>
                  <a:lnTo>
                    <a:pt x="0" y="557808"/>
                  </a:lnTo>
                  <a:close/>
                </a:path>
              </a:pathLst>
            </a:custGeom>
            <a:solidFill>
              <a:srgbClr val="000000">
                <a:alpha val="0"/>
              </a:srgbClr>
            </a:solidFill>
          </p:spPr>
        </p:sp>
        <p:sp>
          <p:nvSpPr>
            <p:cNvPr name="TextBox 47" id="47"/>
            <p:cNvSpPr txBox="true"/>
            <p:nvPr/>
          </p:nvSpPr>
          <p:spPr>
            <a:xfrm>
              <a:off x="0" y="-66675"/>
              <a:ext cx="9556353" cy="624483"/>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Recommended action (e.g. breathing exercise, journaling prompt)</a:t>
              </a:r>
            </a:p>
          </p:txBody>
        </p:sp>
      </p:grpSp>
      <p:sp>
        <p:nvSpPr>
          <p:cNvPr name="Freeform 48" id="48"/>
          <p:cNvSpPr/>
          <p:nvPr/>
        </p:nvSpPr>
        <p:spPr>
          <a:xfrm flipH="false" flipV="false" rot="0">
            <a:off x="943124" y="7947720"/>
            <a:ext cx="527400" cy="527494"/>
          </a:xfrm>
          <a:custGeom>
            <a:avLst/>
            <a:gdLst/>
            <a:ahLst/>
            <a:cxnLst/>
            <a:rect r="r" b="b" t="t" l="l"/>
            <a:pathLst>
              <a:path h="527494" w="527400">
                <a:moveTo>
                  <a:pt x="0" y="0"/>
                </a:moveTo>
                <a:lnTo>
                  <a:pt x="527400" y="0"/>
                </a:lnTo>
                <a:lnTo>
                  <a:pt x="527400" y="527494"/>
                </a:lnTo>
                <a:lnTo>
                  <a:pt x="0" y="527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49" id="49"/>
          <p:cNvGrpSpPr/>
          <p:nvPr/>
        </p:nvGrpSpPr>
        <p:grpSpPr>
          <a:xfrm rot="0">
            <a:off x="1025129" y="8027194"/>
            <a:ext cx="363439" cy="411361"/>
            <a:chOff x="0" y="0"/>
            <a:chExt cx="484585" cy="548482"/>
          </a:xfrm>
        </p:grpSpPr>
        <p:sp>
          <p:nvSpPr>
            <p:cNvPr name="Freeform 50" id="50"/>
            <p:cNvSpPr/>
            <p:nvPr/>
          </p:nvSpPr>
          <p:spPr>
            <a:xfrm flipH="false" flipV="false" rot="0">
              <a:off x="0" y="0"/>
              <a:ext cx="484585" cy="548482"/>
            </a:xfrm>
            <a:custGeom>
              <a:avLst/>
              <a:gdLst/>
              <a:ahLst/>
              <a:cxnLst/>
              <a:rect r="r" b="b" t="t" l="l"/>
              <a:pathLst>
                <a:path h="548482" w="484585">
                  <a:moveTo>
                    <a:pt x="0" y="0"/>
                  </a:moveTo>
                  <a:lnTo>
                    <a:pt x="484585" y="0"/>
                  </a:lnTo>
                  <a:lnTo>
                    <a:pt x="484585" y="548482"/>
                  </a:lnTo>
                  <a:lnTo>
                    <a:pt x="0" y="548482"/>
                  </a:lnTo>
                  <a:close/>
                </a:path>
              </a:pathLst>
            </a:custGeom>
            <a:solidFill>
              <a:srgbClr val="000000">
                <a:alpha val="0"/>
              </a:srgbClr>
            </a:solidFill>
          </p:spPr>
        </p:sp>
        <p:sp>
          <p:nvSpPr>
            <p:cNvPr name="TextBox 51" id="51"/>
            <p:cNvSpPr txBox="true"/>
            <p:nvPr/>
          </p:nvSpPr>
          <p:spPr>
            <a:xfrm>
              <a:off x="0" y="57150"/>
              <a:ext cx="484585" cy="491332"/>
            </a:xfrm>
            <a:prstGeom prst="rect">
              <a:avLst/>
            </a:prstGeom>
          </p:spPr>
          <p:txBody>
            <a:bodyPr anchor="t" rtlCol="false" tIns="0" lIns="0" bIns="0" rIns="0"/>
            <a:lstStyle/>
            <a:p>
              <a:pPr algn="ctr">
                <a:lnSpc>
                  <a:spcPts val="2811"/>
                </a:lnSpc>
              </a:pPr>
              <a:r>
                <a:rPr lang="en-US" sz="2811">
                  <a:solidFill>
                    <a:srgbClr val="FFE5E5"/>
                  </a:solidFill>
                  <a:latin typeface="Dela Gothic One"/>
                  <a:ea typeface="Dela Gothic One"/>
                  <a:cs typeface="Dela Gothic One"/>
                  <a:sym typeface="Dela Gothic One"/>
                </a:rPr>
                <a:t>4</a:t>
              </a:r>
            </a:p>
          </p:txBody>
        </p:sp>
      </p:grpSp>
      <p:grpSp>
        <p:nvGrpSpPr>
          <p:cNvPr name="Group 52" id="52"/>
          <p:cNvGrpSpPr/>
          <p:nvPr/>
        </p:nvGrpSpPr>
        <p:grpSpPr>
          <a:xfrm rot="0">
            <a:off x="1695896" y="7945338"/>
            <a:ext cx="3028950" cy="385614"/>
            <a:chOff x="0" y="0"/>
            <a:chExt cx="4038600" cy="514152"/>
          </a:xfrm>
        </p:grpSpPr>
        <p:sp>
          <p:nvSpPr>
            <p:cNvPr name="Freeform 53" id="53"/>
            <p:cNvSpPr/>
            <p:nvPr/>
          </p:nvSpPr>
          <p:spPr>
            <a:xfrm flipH="false" flipV="false" rot="0">
              <a:off x="0" y="0"/>
              <a:ext cx="4038600" cy="514152"/>
            </a:xfrm>
            <a:custGeom>
              <a:avLst/>
              <a:gdLst/>
              <a:ahLst/>
              <a:cxnLst/>
              <a:rect r="r" b="b" t="t" l="l"/>
              <a:pathLst>
                <a:path h="514152" w="4038600">
                  <a:moveTo>
                    <a:pt x="0" y="0"/>
                  </a:moveTo>
                  <a:lnTo>
                    <a:pt x="4038600" y="0"/>
                  </a:lnTo>
                  <a:lnTo>
                    <a:pt x="4038600" y="514152"/>
                  </a:lnTo>
                  <a:lnTo>
                    <a:pt x="0" y="514152"/>
                  </a:lnTo>
                  <a:close/>
                </a:path>
              </a:pathLst>
            </a:custGeom>
            <a:solidFill>
              <a:srgbClr val="000000">
                <a:alpha val="0"/>
              </a:srgbClr>
            </a:solidFill>
          </p:spPr>
        </p:sp>
        <p:sp>
          <p:nvSpPr>
            <p:cNvPr name="TextBox 54" id="54"/>
            <p:cNvSpPr txBox="true"/>
            <p:nvPr/>
          </p:nvSpPr>
          <p:spPr>
            <a:xfrm>
              <a:off x="0" y="-9525"/>
              <a:ext cx="4038600" cy="523677"/>
            </a:xfrm>
            <a:prstGeom prst="rect">
              <a:avLst/>
            </a:prstGeom>
          </p:spPr>
          <p:txBody>
            <a:bodyPr anchor="t" rtlCol="false" tIns="0" lIns="0" bIns="0" rIns="0"/>
            <a:lstStyle/>
            <a:p>
              <a:pPr algn="l">
                <a:lnSpc>
                  <a:spcPts val="2937"/>
                </a:lnSpc>
              </a:pPr>
              <a:r>
                <a:rPr lang="en-US" sz="2375">
                  <a:solidFill>
                    <a:srgbClr val="FFE5E5"/>
                  </a:solidFill>
                  <a:latin typeface="Dela Gothic One"/>
                  <a:ea typeface="Dela Gothic One"/>
                  <a:cs typeface="Dela Gothic One"/>
                  <a:sym typeface="Dela Gothic One"/>
                </a:rPr>
                <a:t>User Feedback</a:t>
              </a:r>
            </a:p>
          </p:txBody>
        </p:sp>
      </p:grpSp>
      <p:grpSp>
        <p:nvGrpSpPr>
          <p:cNvPr name="Group 55" id="55"/>
          <p:cNvGrpSpPr/>
          <p:nvPr/>
        </p:nvGrpSpPr>
        <p:grpSpPr>
          <a:xfrm rot="0">
            <a:off x="1695896" y="8511034"/>
            <a:ext cx="7167265" cy="418356"/>
            <a:chOff x="0" y="0"/>
            <a:chExt cx="9556353" cy="557808"/>
          </a:xfrm>
        </p:grpSpPr>
        <p:sp>
          <p:nvSpPr>
            <p:cNvPr name="Freeform 56" id="56"/>
            <p:cNvSpPr/>
            <p:nvPr/>
          </p:nvSpPr>
          <p:spPr>
            <a:xfrm flipH="false" flipV="false" rot="0">
              <a:off x="0" y="0"/>
              <a:ext cx="9556353" cy="557808"/>
            </a:xfrm>
            <a:custGeom>
              <a:avLst/>
              <a:gdLst/>
              <a:ahLst/>
              <a:cxnLst/>
              <a:rect r="r" b="b" t="t" l="l"/>
              <a:pathLst>
                <a:path h="557808" w="9556353">
                  <a:moveTo>
                    <a:pt x="0" y="0"/>
                  </a:moveTo>
                  <a:lnTo>
                    <a:pt x="9556353" y="0"/>
                  </a:lnTo>
                  <a:lnTo>
                    <a:pt x="9556353" y="557808"/>
                  </a:lnTo>
                  <a:lnTo>
                    <a:pt x="0" y="557808"/>
                  </a:lnTo>
                  <a:close/>
                </a:path>
              </a:pathLst>
            </a:custGeom>
            <a:solidFill>
              <a:srgbClr val="000000">
                <a:alpha val="0"/>
              </a:srgbClr>
            </a:solidFill>
          </p:spPr>
        </p:sp>
        <p:sp>
          <p:nvSpPr>
            <p:cNvPr name="TextBox 57" id="57"/>
            <p:cNvSpPr txBox="true"/>
            <p:nvPr/>
          </p:nvSpPr>
          <p:spPr>
            <a:xfrm>
              <a:off x="0" y="-66675"/>
              <a:ext cx="9556353" cy="624483"/>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Thumbs-up/down or star ratings from the user</a:t>
              </a:r>
            </a:p>
          </p:txBody>
        </p:sp>
      </p:grpSp>
      <p:grpSp>
        <p:nvGrpSpPr>
          <p:cNvPr name="Group 58" id="58"/>
          <p:cNvGrpSpPr/>
          <p:nvPr/>
        </p:nvGrpSpPr>
        <p:grpSpPr>
          <a:xfrm rot="0">
            <a:off x="9434364" y="2416671"/>
            <a:ext cx="4846290" cy="620018"/>
            <a:chOff x="0" y="0"/>
            <a:chExt cx="6461720" cy="826690"/>
          </a:xfrm>
        </p:grpSpPr>
        <p:sp>
          <p:nvSpPr>
            <p:cNvPr name="Freeform 59" id="59"/>
            <p:cNvSpPr/>
            <p:nvPr/>
          </p:nvSpPr>
          <p:spPr>
            <a:xfrm flipH="false" flipV="false" rot="0">
              <a:off x="0" y="0"/>
              <a:ext cx="6461720" cy="826690"/>
            </a:xfrm>
            <a:custGeom>
              <a:avLst/>
              <a:gdLst/>
              <a:ahLst/>
              <a:cxnLst/>
              <a:rect r="r" b="b" t="t" l="l"/>
              <a:pathLst>
                <a:path h="826690" w="6461720">
                  <a:moveTo>
                    <a:pt x="0" y="0"/>
                  </a:moveTo>
                  <a:lnTo>
                    <a:pt x="6461720" y="0"/>
                  </a:lnTo>
                  <a:lnTo>
                    <a:pt x="6461720" y="826690"/>
                  </a:lnTo>
                  <a:lnTo>
                    <a:pt x="0" y="826690"/>
                  </a:lnTo>
                  <a:close/>
                </a:path>
              </a:pathLst>
            </a:custGeom>
            <a:solidFill>
              <a:srgbClr val="000000">
                <a:alpha val="0"/>
              </a:srgbClr>
            </a:solidFill>
          </p:spPr>
        </p:sp>
        <p:sp>
          <p:nvSpPr>
            <p:cNvPr name="TextBox 60" id="60"/>
            <p:cNvSpPr txBox="true"/>
            <p:nvPr/>
          </p:nvSpPr>
          <p:spPr>
            <a:xfrm>
              <a:off x="0" y="-19050"/>
              <a:ext cx="6461720" cy="845740"/>
            </a:xfrm>
            <a:prstGeom prst="rect">
              <a:avLst/>
            </a:prstGeom>
          </p:spPr>
          <p:txBody>
            <a:bodyPr anchor="t" rtlCol="false" tIns="0" lIns="0" bIns="0" rIns="0"/>
            <a:lstStyle/>
            <a:p>
              <a:pPr algn="l">
                <a:lnSpc>
                  <a:spcPts val="4750"/>
                </a:lnSpc>
              </a:pPr>
              <a:r>
                <a:rPr lang="en-US" sz="3811">
                  <a:solidFill>
                    <a:srgbClr val="FAEBEB"/>
                  </a:solidFill>
                  <a:latin typeface="Dela Gothic One"/>
                  <a:ea typeface="Dela Gothic One"/>
                  <a:cs typeface="Dela Gothic One"/>
                  <a:sym typeface="Dela Gothic One"/>
                </a:rPr>
                <a:t>Output Analysis</a:t>
              </a:r>
            </a:p>
          </p:txBody>
        </p:sp>
      </p:grpSp>
      <p:sp>
        <p:nvSpPr>
          <p:cNvPr name="Freeform 61" id="61"/>
          <p:cNvSpPr/>
          <p:nvPr/>
        </p:nvSpPr>
        <p:spPr>
          <a:xfrm flipH="false" flipV="false" rot="0">
            <a:off x="9429601" y="3549849"/>
            <a:ext cx="527400" cy="527494"/>
          </a:xfrm>
          <a:custGeom>
            <a:avLst/>
            <a:gdLst/>
            <a:ahLst/>
            <a:cxnLst/>
            <a:rect r="r" b="b" t="t" l="l"/>
            <a:pathLst>
              <a:path h="527494" w="527400">
                <a:moveTo>
                  <a:pt x="0" y="0"/>
                </a:moveTo>
                <a:lnTo>
                  <a:pt x="527400" y="0"/>
                </a:lnTo>
                <a:lnTo>
                  <a:pt x="527400" y="527494"/>
                </a:lnTo>
                <a:lnTo>
                  <a:pt x="0" y="527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2" id="62"/>
          <p:cNvGrpSpPr/>
          <p:nvPr/>
        </p:nvGrpSpPr>
        <p:grpSpPr>
          <a:xfrm rot="0">
            <a:off x="9511605" y="3629322"/>
            <a:ext cx="363439" cy="411362"/>
            <a:chOff x="0" y="0"/>
            <a:chExt cx="484585" cy="548482"/>
          </a:xfrm>
        </p:grpSpPr>
        <p:sp>
          <p:nvSpPr>
            <p:cNvPr name="Freeform 63" id="63"/>
            <p:cNvSpPr/>
            <p:nvPr/>
          </p:nvSpPr>
          <p:spPr>
            <a:xfrm flipH="false" flipV="false" rot="0">
              <a:off x="0" y="0"/>
              <a:ext cx="484585" cy="548482"/>
            </a:xfrm>
            <a:custGeom>
              <a:avLst/>
              <a:gdLst/>
              <a:ahLst/>
              <a:cxnLst/>
              <a:rect r="r" b="b" t="t" l="l"/>
              <a:pathLst>
                <a:path h="548482" w="484585">
                  <a:moveTo>
                    <a:pt x="0" y="0"/>
                  </a:moveTo>
                  <a:lnTo>
                    <a:pt x="484585" y="0"/>
                  </a:lnTo>
                  <a:lnTo>
                    <a:pt x="484585" y="548482"/>
                  </a:lnTo>
                  <a:lnTo>
                    <a:pt x="0" y="548482"/>
                  </a:lnTo>
                  <a:close/>
                </a:path>
              </a:pathLst>
            </a:custGeom>
            <a:solidFill>
              <a:srgbClr val="000000">
                <a:alpha val="0"/>
              </a:srgbClr>
            </a:solidFill>
          </p:spPr>
        </p:sp>
        <p:sp>
          <p:nvSpPr>
            <p:cNvPr name="TextBox 64" id="64"/>
            <p:cNvSpPr txBox="true"/>
            <p:nvPr/>
          </p:nvSpPr>
          <p:spPr>
            <a:xfrm>
              <a:off x="0" y="57150"/>
              <a:ext cx="484585" cy="491332"/>
            </a:xfrm>
            <a:prstGeom prst="rect">
              <a:avLst/>
            </a:prstGeom>
          </p:spPr>
          <p:txBody>
            <a:bodyPr anchor="t" rtlCol="false" tIns="0" lIns="0" bIns="0" rIns="0"/>
            <a:lstStyle/>
            <a:p>
              <a:pPr algn="ctr">
                <a:lnSpc>
                  <a:spcPts val="2811"/>
                </a:lnSpc>
              </a:pPr>
              <a:r>
                <a:rPr lang="en-US" sz="2811">
                  <a:solidFill>
                    <a:srgbClr val="FFE5E5"/>
                  </a:solidFill>
                  <a:latin typeface="Dela Gothic One"/>
                  <a:ea typeface="Dela Gothic One"/>
                  <a:cs typeface="Dela Gothic One"/>
                  <a:sym typeface="Dela Gothic One"/>
                </a:rPr>
                <a:t>1</a:t>
              </a:r>
            </a:p>
          </p:txBody>
        </p:sp>
      </p:grpSp>
      <p:grpSp>
        <p:nvGrpSpPr>
          <p:cNvPr name="Group 65" id="65"/>
          <p:cNvGrpSpPr/>
          <p:nvPr/>
        </p:nvGrpSpPr>
        <p:grpSpPr>
          <a:xfrm rot="0">
            <a:off x="10182373" y="3547467"/>
            <a:ext cx="4259117" cy="385614"/>
            <a:chOff x="0" y="0"/>
            <a:chExt cx="5678823" cy="514152"/>
          </a:xfrm>
        </p:grpSpPr>
        <p:sp>
          <p:nvSpPr>
            <p:cNvPr name="Freeform 66" id="66"/>
            <p:cNvSpPr/>
            <p:nvPr/>
          </p:nvSpPr>
          <p:spPr>
            <a:xfrm flipH="false" flipV="false" rot="0">
              <a:off x="0" y="0"/>
              <a:ext cx="5678823" cy="514152"/>
            </a:xfrm>
            <a:custGeom>
              <a:avLst/>
              <a:gdLst/>
              <a:ahLst/>
              <a:cxnLst/>
              <a:rect r="r" b="b" t="t" l="l"/>
              <a:pathLst>
                <a:path h="514152" w="5678823">
                  <a:moveTo>
                    <a:pt x="0" y="0"/>
                  </a:moveTo>
                  <a:lnTo>
                    <a:pt x="5678823" y="0"/>
                  </a:lnTo>
                  <a:lnTo>
                    <a:pt x="5678823" y="514152"/>
                  </a:lnTo>
                  <a:lnTo>
                    <a:pt x="0" y="514152"/>
                  </a:lnTo>
                  <a:close/>
                </a:path>
              </a:pathLst>
            </a:custGeom>
            <a:solidFill>
              <a:srgbClr val="000000">
                <a:alpha val="0"/>
              </a:srgbClr>
            </a:solidFill>
          </p:spPr>
        </p:sp>
        <p:sp>
          <p:nvSpPr>
            <p:cNvPr name="TextBox 67" id="67"/>
            <p:cNvSpPr txBox="true"/>
            <p:nvPr/>
          </p:nvSpPr>
          <p:spPr>
            <a:xfrm>
              <a:off x="0" y="-9525"/>
              <a:ext cx="5678823" cy="523677"/>
            </a:xfrm>
            <a:prstGeom prst="rect">
              <a:avLst/>
            </a:prstGeom>
          </p:spPr>
          <p:txBody>
            <a:bodyPr anchor="t" rtlCol="false" tIns="0" lIns="0" bIns="0" rIns="0"/>
            <a:lstStyle/>
            <a:p>
              <a:pPr algn="l">
                <a:lnSpc>
                  <a:spcPts val="2937"/>
                </a:lnSpc>
              </a:pPr>
              <a:r>
                <a:rPr lang="en-US" sz="2375">
                  <a:solidFill>
                    <a:srgbClr val="FFE5E5"/>
                  </a:solidFill>
                  <a:latin typeface="Dela Gothic One"/>
                  <a:ea typeface="Dela Gothic One"/>
                  <a:cs typeface="Dela Gothic One"/>
                  <a:sym typeface="Dela Gothic One"/>
                </a:rPr>
                <a:t>Stress/Anxiety Scores</a:t>
              </a:r>
            </a:p>
          </p:txBody>
        </p:sp>
      </p:grpSp>
      <p:grpSp>
        <p:nvGrpSpPr>
          <p:cNvPr name="Group 68" id="68"/>
          <p:cNvGrpSpPr/>
          <p:nvPr/>
        </p:nvGrpSpPr>
        <p:grpSpPr>
          <a:xfrm rot="0">
            <a:off x="10182374" y="4113163"/>
            <a:ext cx="7167265" cy="786705"/>
            <a:chOff x="0" y="0"/>
            <a:chExt cx="9556353" cy="1048940"/>
          </a:xfrm>
        </p:grpSpPr>
        <p:sp>
          <p:nvSpPr>
            <p:cNvPr name="Freeform 69" id="69"/>
            <p:cNvSpPr/>
            <p:nvPr/>
          </p:nvSpPr>
          <p:spPr>
            <a:xfrm flipH="false" flipV="false" rot="0">
              <a:off x="0" y="0"/>
              <a:ext cx="9556353" cy="1048940"/>
            </a:xfrm>
            <a:custGeom>
              <a:avLst/>
              <a:gdLst/>
              <a:ahLst/>
              <a:cxnLst/>
              <a:rect r="r" b="b" t="t" l="l"/>
              <a:pathLst>
                <a:path h="1048940" w="9556353">
                  <a:moveTo>
                    <a:pt x="0" y="0"/>
                  </a:moveTo>
                  <a:lnTo>
                    <a:pt x="9556353" y="0"/>
                  </a:lnTo>
                  <a:lnTo>
                    <a:pt x="9556353" y="1048940"/>
                  </a:lnTo>
                  <a:lnTo>
                    <a:pt x="0" y="1048940"/>
                  </a:lnTo>
                  <a:close/>
                </a:path>
              </a:pathLst>
            </a:custGeom>
            <a:solidFill>
              <a:srgbClr val="000000">
                <a:alpha val="0"/>
              </a:srgbClr>
            </a:solidFill>
          </p:spPr>
        </p:sp>
        <p:sp>
          <p:nvSpPr>
            <p:cNvPr name="TextBox 70" id="70"/>
            <p:cNvSpPr txBox="true"/>
            <p:nvPr/>
          </p:nvSpPr>
          <p:spPr>
            <a:xfrm>
              <a:off x="0" y="-66675"/>
              <a:ext cx="9556353" cy="1115615"/>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Compare pre- and post-intervention using scales like GAD-7 or DASS-21</a:t>
              </a:r>
            </a:p>
          </p:txBody>
        </p:sp>
      </p:grpSp>
      <p:sp>
        <p:nvSpPr>
          <p:cNvPr name="Freeform 71" id="71"/>
          <p:cNvSpPr/>
          <p:nvPr/>
        </p:nvSpPr>
        <p:spPr>
          <a:xfrm flipH="false" flipV="false" rot="0">
            <a:off x="9429601" y="5384155"/>
            <a:ext cx="527400" cy="527494"/>
          </a:xfrm>
          <a:custGeom>
            <a:avLst/>
            <a:gdLst/>
            <a:ahLst/>
            <a:cxnLst/>
            <a:rect r="r" b="b" t="t" l="l"/>
            <a:pathLst>
              <a:path h="527494" w="527400">
                <a:moveTo>
                  <a:pt x="0" y="0"/>
                </a:moveTo>
                <a:lnTo>
                  <a:pt x="527400" y="0"/>
                </a:lnTo>
                <a:lnTo>
                  <a:pt x="527400" y="527494"/>
                </a:lnTo>
                <a:lnTo>
                  <a:pt x="0" y="527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2" id="72"/>
          <p:cNvGrpSpPr/>
          <p:nvPr/>
        </p:nvGrpSpPr>
        <p:grpSpPr>
          <a:xfrm rot="0">
            <a:off x="9511605" y="5463628"/>
            <a:ext cx="363439" cy="411361"/>
            <a:chOff x="0" y="0"/>
            <a:chExt cx="484585" cy="548482"/>
          </a:xfrm>
        </p:grpSpPr>
        <p:sp>
          <p:nvSpPr>
            <p:cNvPr name="Freeform 73" id="73"/>
            <p:cNvSpPr/>
            <p:nvPr/>
          </p:nvSpPr>
          <p:spPr>
            <a:xfrm flipH="false" flipV="false" rot="0">
              <a:off x="0" y="0"/>
              <a:ext cx="484585" cy="548482"/>
            </a:xfrm>
            <a:custGeom>
              <a:avLst/>
              <a:gdLst/>
              <a:ahLst/>
              <a:cxnLst/>
              <a:rect r="r" b="b" t="t" l="l"/>
              <a:pathLst>
                <a:path h="548482" w="484585">
                  <a:moveTo>
                    <a:pt x="0" y="0"/>
                  </a:moveTo>
                  <a:lnTo>
                    <a:pt x="484585" y="0"/>
                  </a:lnTo>
                  <a:lnTo>
                    <a:pt x="484585" y="548482"/>
                  </a:lnTo>
                  <a:lnTo>
                    <a:pt x="0" y="548482"/>
                  </a:lnTo>
                  <a:close/>
                </a:path>
              </a:pathLst>
            </a:custGeom>
            <a:solidFill>
              <a:srgbClr val="000000">
                <a:alpha val="0"/>
              </a:srgbClr>
            </a:solidFill>
          </p:spPr>
        </p:sp>
        <p:sp>
          <p:nvSpPr>
            <p:cNvPr name="TextBox 74" id="74"/>
            <p:cNvSpPr txBox="true"/>
            <p:nvPr/>
          </p:nvSpPr>
          <p:spPr>
            <a:xfrm>
              <a:off x="0" y="57150"/>
              <a:ext cx="484585" cy="491332"/>
            </a:xfrm>
            <a:prstGeom prst="rect">
              <a:avLst/>
            </a:prstGeom>
          </p:spPr>
          <p:txBody>
            <a:bodyPr anchor="t" rtlCol="false" tIns="0" lIns="0" bIns="0" rIns="0"/>
            <a:lstStyle/>
            <a:p>
              <a:pPr algn="ctr">
                <a:lnSpc>
                  <a:spcPts val="2811"/>
                </a:lnSpc>
              </a:pPr>
              <a:r>
                <a:rPr lang="en-US" sz="2811">
                  <a:solidFill>
                    <a:srgbClr val="FFE5E5"/>
                  </a:solidFill>
                  <a:latin typeface="Dela Gothic One"/>
                  <a:ea typeface="Dela Gothic One"/>
                  <a:cs typeface="Dela Gothic One"/>
                  <a:sym typeface="Dela Gothic One"/>
                </a:rPr>
                <a:t>2</a:t>
              </a:r>
            </a:p>
          </p:txBody>
        </p:sp>
      </p:grpSp>
      <p:grpSp>
        <p:nvGrpSpPr>
          <p:cNvPr name="Group 75" id="75"/>
          <p:cNvGrpSpPr/>
          <p:nvPr/>
        </p:nvGrpSpPr>
        <p:grpSpPr>
          <a:xfrm rot="0">
            <a:off x="10182374" y="5381773"/>
            <a:ext cx="3550890" cy="385614"/>
            <a:chOff x="0" y="0"/>
            <a:chExt cx="4734520" cy="514152"/>
          </a:xfrm>
        </p:grpSpPr>
        <p:sp>
          <p:nvSpPr>
            <p:cNvPr name="Freeform 76" id="76"/>
            <p:cNvSpPr/>
            <p:nvPr/>
          </p:nvSpPr>
          <p:spPr>
            <a:xfrm flipH="false" flipV="false" rot="0">
              <a:off x="0" y="0"/>
              <a:ext cx="4734520" cy="514152"/>
            </a:xfrm>
            <a:custGeom>
              <a:avLst/>
              <a:gdLst/>
              <a:ahLst/>
              <a:cxnLst/>
              <a:rect r="r" b="b" t="t" l="l"/>
              <a:pathLst>
                <a:path h="514152" w="4734520">
                  <a:moveTo>
                    <a:pt x="0" y="0"/>
                  </a:moveTo>
                  <a:lnTo>
                    <a:pt x="4734520" y="0"/>
                  </a:lnTo>
                  <a:lnTo>
                    <a:pt x="4734520" y="514152"/>
                  </a:lnTo>
                  <a:lnTo>
                    <a:pt x="0" y="514152"/>
                  </a:lnTo>
                  <a:close/>
                </a:path>
              </a:pathLst>
            </a:custGeom>
            <a:solidFill>
              <a:srgbClr val="000000">
                <a:alpha val="0"/>
              </a:srgbClr>
            </a:solidFill>
          </p:spPr>
        </p:sp>
        <p:sp>
          <p:nvSpPr>
            <p:cNvPr name="TextBox 77" id="77"/>
            <p:cNvSpPr txBox="true"/>
            <p:nvPr/>
          </p:nvSpPr>
          <p:spPr>
            <a:xfrm>
              <a:off x="0" y="-9525"/>
              <a:ext cx="4734520" cy="523677"/>
            </a:xfrm>
            <a:prstGeom prst="rect">
              <a:avLst/>
            </a:prstGeom>
          </p:spPr>
          <p:txBody>
            <a:bodyPr anchor="t" rtlCol="false" tIns="0" lIns="0" bIns="0" rIns="0"/>
            <a:lstStyle/>
            <a:p>
              <a:pPr algn="l">
                <a:lnSpc>
                  <a:spcPts val="2937"/>
                </a:lnSpc>
              </a:pPr>
              <a:r>
                <a:rPr lang="en-US" sz="2375">
                  <a:solidFill>
                    <a:srgbClr val="FFE5E5"/>
                  </a:solidFill>
                  <a:latin typeface="Dela Gothic One"/>
                  <a:ea typeface="Dela Gothic One"/>
                  <a:cs typeface="Dela Gothic One"/>
                  <a:sym typeface="Dela Gothic One"/>
                </a:rPr>
                <a:t>Model Performance</a:t>
              </a:r>
            </a:p>
          </p:txBody>
        </p:sp>
      </p:grpSp>
      <p:grpSp>
        <p:nvGrpSpPr>
          <p:cNvPr name="Group 78" id="78"/>
          <p:cNvGrpSpPr/>
          <p:nvPr/>
        </p:nvGrpSpPr>
        <p:grpSpPr>
          <a:xfrm rot="0">
            <a:off x="10182374" y="5947470"/>
            <a:ext cx="7167265" cy="418356"/>
            <a:chOff x="0" y="0"/>
            <a:chExt cx="9556353" cy="557808"/>
          </a:xfrm>
        </p:grpSpPr>
        <p:sp>
          <p:nvSpPr>
            <p:cNvPr name="Freeform 79" id="79"/>
            <p:cNvSpPr/>
            <p:nvPr/>
          </p:nvSpPr>
          <p:spPr>
            <a:xfrm flipH="false" flipV="false" rot="0">
              <a:off x="0" y="0"/>
              <a:ext cx="9556353" cy="557808"/>
            </a:xfrm>
            <a:custGeom>
              <a:avLst/>
              <a:gdLst/>
              <a:ahLst/>
              <a:cxnLst/>
              <a:rect r="r" b="b" t="t" l="l"/>
              <a:pathLst>
                <a:path h="557808" w="9556353">
                  <a:moveTo>
                    <a:pt x="0" y="0"/>
                  </a:moveTo>
                  <a:lnTo>
                    <a:pt x="9556353" y="0"/>
                  </a:lnTo>
                  <a:lnTo>
                    <a:pt x="9556353" y="557808"/>
                  </a:lnTo>
                  <a:lnTo>
                    <a:pt x="0" y="557808"/>
                  </a:lnTo>
                  <a:close/>
                </a:path>
              </a:pathLst>
            </a:custGeom>
            <a:solidFill>
              <a:srgbClr val="000000">
                <a:alpha val="0"/>
              </a:srgbClr>
            </a:solidFill>
          </p:spPr>
        </p:sp>
        <p:sp>
          <p:nvSpPr>
            <p:cNvPr name="TextBox 80" id="80"/>
            <p:cNvSpPr txBox="true"/>
            <p:nvPr/>
          </p:nvSpPr>
          <p:spPr>
            <a:xfrm>
              <a:off x="0" y="-66675"/>
              <a:ext cx="9556353" cy="624483"/>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Analyze precision, recall, F1-score, and confusion matrix</a:t>
              </a:r>
            </a:p>
          </p:txBody>
        </p:sp>
      </p:grpSp>
      <p:sp>
        <p:nvSpPr>
          <p:cNvPr name="Freeform 81" id="81"/>
          <p:cNvSpPr/>
          <p:nvPr/>
        </p:nvSpPr>
        <p:spPr>
          <a:xfrm flipH="false" flipV="false" rot="0">
            <a:off x="9429601" y="6850112"/>
            <a:ext cx="527400" cy="527494"/>
          </a:xfrm>
          <a:custGeom>
            <a:avLst/>
            <a:gdLst/>
            <a:ahLst/>
            <a:cxnLst/>
            <a:rect r="r" b="b" t="t" l="l"/>
            <a:pathLst>
              <a:path h="527494" w="527400">
                <a:moveTo>
                  <a:pt x="0" y="0"/>
                </a:moveTo>
                <a:lnTo>
                  <a:pt x="527400" y="0"/>
                </a:lnTo>
                <a:lnTo>
                  <a:pt x="527400" y="527494"/>
                </a:lnTo>
                <a:lnTo>
                  <a:pt x="0" y="527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2" id="82"/>
          <p:cNvGrpSpPr/>
          <p:nvPr/>
        </p:nvGrpSpPr>
        <p:grpSpPr>
          <a:xfrm rot="0">
            <a:off x="9511605" y="6929586"/>
            <a:ext cx="363439" cy="411361"/>
            <a:chOff x="0" y="0"/>
            <a:chExt cx="484585" cy="548482"/>
          </a:xfrm>
        </p:grpSpPr>
        <p:sp>
          <p:nvSpPr>
            <p:cNvPr name="Freeform 83" id="83"/>
            <p:cNvSpPr/>
            <p:nvPr/>
          </p:nvSpPr>
          <p:spPr>
            <a:xfrm flipH="false" flipV="false" rot="0">
              <a:off x="0" y="0"/>
              <a:ext cx="484585" cy="548482"/>
            </a:xfrm>
            <a:custGeom>
              <a:avLst/>
              <a:gdLst/>
              <a:ahLst/>
              <a:cxnLst/>
              <a:rect r="r" b="b" t="t" l="l"/>
              <a:pathLst>
                <a:path h="548482" w="484585">
                  <a:moveTo>
                    <a:pt x="0" y="0"/>
                  </a:moveTo>
                  <a:lnTo>
                    <a:pt x="484585" y="0"/>
                  </a:lnTo>
                  <a:lnTo>
                    <a:pt x="484585" y="548482"/>
                  </a:lnTo>
                  <a:lnTo>
                    <a:pt x="0" y="548482"/>
                  </a:lnTo>
                  <a:close/>
                </a:path>
              </a:pathLst>
            </a:custGeom>
            <a:solidFill>
              <a:srgbClr val="000000">
                <a:alpha val="0"/>
              </a:srgbClr>
            </a:solidFill>
          </p:spPr>
        </p:sp>
        <p:sp>
          <p:nvSpPr>
            <p:cNvPr name="TextBox 84" id="84"/>
            <p:cNvSpPr txBox="true"/>
            <p:nvPr/>
          </p:nvSpPr>
          <p:spPr>
            <a:xfrm>
              <a:off x="0" y="57150"/>
              <a:ext cx="484585" cy="491332"/>
            </a:xfrm>
            <a:prstGeom prst="rect">
              <a:avLst/>
            </a:prstGeom>
          </p:spPr>
          <p:txBody>
            <a:bodyPr anchor="t" rtlCol="false" tIns="0" lIns="0" bIns="0" rIns="0"/>
            <a:lstStyle/>
            <a:p>
              <a:pPr algn="ctr">
                <a:lnSpc>
                  <a:spcPts val="2811"/>
                </a:lnSpc>
              </a:pPr>
              <a:r>
                <a:rPr lang="en-US" sz="2811">
                  <a:solidFill>
                    <a:srgbClr val="FFE5E5"/>
                  </a:solidFill>
                  <a:latin typeface="Dela Gothic One"/>
                  <a:ea typeface="Dela Gothic One"/>
                  <a:cs typeface="Dela Gothic One"/>
                  <a:sym typeface="Dela Gothic One"/>
                </a:rPr>
                <a:t>3</a:t>
              </a:r>
            </a:p>
          </p:txBody>
        </p:sp>
      </p:grpSp>
      <p:grpSp>
        <p:nvGrpSpPr>
          <p:cNvPr name="Group 85" id="85"/>
          <p:cNvGrpSpPr/>
          <p:nvPr/>
        </p:nvGrpSpPr>
        <p:grpSpPr>
          <a:xfrm rot="0">
            <a:off x="10182374" y="6847731"/>
            <a:ext cx="3547170" cy="385614"/>
            <a:chOff x="0" y="0"/>
            <a:chExt cx="4729560" cy="514152"/>
          </a:xfrm>
        </p:grpSpPr>
        <p:sp>
          <p:nvSpPr>
            <p:cNvPr name="Freeform 86" id="86"/>
            <p:cNvSpPr/>
            <p:nvPr/>
          </p:nvSpPr>
          <p:spPr>
            <a:xfrm flipH="false" flipV="false" rot="0">
              <a:off x="0" y="0"/>
              <a:ext cx="4729560" cy="514152"/>
            </a:xfrm>
            <a:custGeom>
              <a:avLst/>
              <a:gdLst/>
              <a:ahLst/>
              <a:cxnLst/>
              <a:rect r="r" b="b" t="t" l="l"/>
              <a:pathLst>
                <a:path h="514152" w="4729560">
                  <a:moveTo>
                    <a:pt x="0" y="0"/>
                  </a:moveTo>
                  <a:lnTo>
                    <a:pt x="4729560" y="0"/>
                  </a:lnTo>
                  <a:lnTo>
                    <a:pt x="4729560" y="514152"/>
                  </a:lnTo>
                  <a:lnTo>
                    <a:pt x="0" y="514152"/>
                  </a:lnTo>
                  <a:close/>
                </a:path>
              </a:pathLst>
            </a:custGeom>
            <a:solidFill>
              <a:srgbClr val="000000">
                <a:alpha val="0"/>
              </a:srgbClr>
            </a:solidFill>
          </p:spPr>
        </p:sp>
        <p:sp>
          <p:nvSpPr>
            <p:cNvPr name="TextBox 87" id="87"/>
            <p:cNvSpPr txBox="true"/>
            <p:nvPr/>
          </p:nvSpPr>
          <p:spPr>
            <a:xfrm>
              <a:off x="0" y="-9525"/>
              <a:ext cx="4729560" cy="523677"/>
            </a:xfrm>
            <a:prstGeom prst="rect">
              <a:avLst/>
            </a:prstGeom>
          </p:spPr>
          <p:txBody>
            <a:bodyPr anchor="t" rtlCol="false" tIns="0" lIns="0" bIns="0" rIns="0"/>
            <a:lstStyle/>
            <a:p>
              <a:pPr algn="l">
                <a:lnSpc>
                  <a:spcPts val="2937"/>
                </a:lnSpc>
              </a:pPr>
              <a:r>
                <a:rPr lang="en-US" sz="2375">
                  <a:solidFill>
                    <a:srgbClr val="FFE5E5"/>
                  </a:solidFill>
                  <a:latin typeface="Dela Gothic One"/>
                  <a:ea typeface="Dela Gothic One"/>
                  <a:cs typeface="Dela Gothic One"/>
                  <a:sym typeface="Dela Gothic One"/>
                </a:rPr>
                <a:t>Statistical Analysis</a:t>
              </a:r>
            </a:p>
          </p:txBody>
        </p:sp>
      </p:grpSp>
      <p:grpSp>
        <p:nvGrpSpPr>
          <p:cNvPr name="Group 88" id="88"/>
          <p:cNvGrpSpPr/>
          <p:nvPr/>
        </p:nvGrpSpPr>
        <p:grpSpPr>
          <a:xfrm rot="0">
            <a:off x="10182374" y="7413426"/>
            <a:ext cx="7167265" cy="418356"/>
            <a:chOff x="0" y="0"/>
            <a:chExt cx="9556353" cy="557808"/>
          </a:xfrm>
        </p:grpSpPr>
        <p:sp>
          <p:nvSpPr>
            <p:cNvPr name="Freeform 89" id="89"/>
            <p:cNvSpPr/>
            <p:nvPr/>
          </p:nvSpPr>
          <p:spPr>
            <a:xfrm flipH="false" flipV="false" rot="0">
              <a:off x="0" y="0"/>
              <a:ext cx="9556353" cy="557808"/>
            </a:xfrm>
            <a:custGeom>
              <a:avLst/>
              <a:gdLst/>
              <a:ahLst/>
              <a:cxnLst/>
              <a:rect r="r" b="b" t="t" l="l"/>
              <a:pathLst>
                <a:path h="557808" w="9556353">
                  <a:moveTo>
                    <a:pt x="0" y="0"/>
                  </a:moveTo>
                  <a:lnTo>
                    <a:pt x="9556353" y="0"/>
                  </a:lnTo>
                  <a:lnTo>
                    <a:pt x="9556353" y="557808"/>
                  </a:lnTo>
                  <a:lnTo>
                    <a:pt x="0" y="557808"/>
                  </a:lnTo>
                  <a:close/>
                </a:path>
              </a:pathLst>
            </a:custGeom>
            <a:solidFill>
              <a:srgbClr val="000000">
                <a:alpha val="0"/>
              </a:srgbClr>
            </a:solidFill>
          </p:spPr>
        </p:sp>
        <p:sp>
          <p:nvSpPr>
            <p:cNvPr name="TextBox 90" id="90"/>
            <p:cNvSpPr txBox="true"/>
            <p:nvPr/>
          </p:nvSpPr>
          <p:spPr>
            <a:xfrm>
              <a:off x="0" y="-66675"/>
              <a:ext cx="9556353" cy="624483"/>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Apply t-tests, ANOVA or regression to identify trends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947886" y="1176932"/>
            <a:ext cx="9236274" cy="771376"/>
            <a:chOff x="0" y="0"/>
            <a:chExt cx="12315032" cy="1028502"/>
          </a:xfrm>
        </p:grpSpPr>
        <p:sp>
          <p:nvSpPr>
            <p:cNvPr name="Freeform 7" id="7"/>
            <p:cNvSpPr/>
            <p:nvPr/>
          </p:nvSpPr>
          <p:spPr>
            <a:xfrm flipH="false" flipV="false" rot="0">
              <a:off x="0" y="0"/>
              <a:ext cx="12315032" cy="1028502"/>
            </a:xfrm>
            <a:custGeom>
              <a:avLst/>
              <a:gdLst/>
              <a:ahLst/>
              <a:cxnLst/>
              <a:rect r="r" b="b" t="t" l="l"/>
              <a:pathLst>
                <a:path h="1028502" w="12315032">
                  <a:moveTo>
                    <a:pt x="0" y="0"/>
                  </a:moveTo>
                  <a:lnTo>
                    <a:pt x="12315032" y="0"/>
                  </a:lnTo>
                  <a:lnTo>
                    <a:pt x="12315032" y="1028502"/>
                  </a:lnTo>
                  <a:lnTo>
                    <a:pt x="0" y="1028502"/>
                  </a:lnTo>
                  <a:close/>
                </a:path>
              </a:pathLst>
            </a:custGeom>
            <a:solidFill>
              <a:srgbClr val="000000">
                <a:alpha val="0"/>
              </a:srgbClr>
            </a:solidFill>
          </p:spPr>
        </p:sp>
        <p:sp>
          <p:nvSpPr>
            <p:cNvPr name="TextBox 8" id="8"/>
            <p:cNvSpPr txBox="true"/>
            <p:nvPr/>
          </p:nvSpPr>
          <p:spPr>
            <a:xfrm>
              <a:off x="0" y="-19050"/>
              <a:ext cx="12315032" cy="1047552"/>
            </a:xfrm>
            <a:prstGeom prst="rect">
              <a:avLst/>
            </a:prstGeom>
          </p:spPr>
          <p:txBody>
            <a:bodyPr anchor="t" rtlCol="false" tIns="0" lIns="0" bIns="0" rIns="0"/>
            <a:lstStyle/>
            <a:p>
              <a:pPr algn="l">
                <a:lnSpc>
                  <a:spcPts val="5937"/>
                </a:lnSpc>
              </a:pPr>
              <a:r>
                <a:rPr lang="en-US" sz="4750">
                  <a:solidFill>
                    <a:srgbClr val="FAEBEB"/>
                  </a:solidFill>
                  <a:latin typeface="Dela Gothic One"/>
                  <a:ea typeface="Dela Gothic One"/>
                  <a:cs typeface="Dela Gothic One"/>
                  <a:sym typeface="Dela Gothic One"/>
                </a:rPr>
                <a:t>Handling Abnormal Cases</a:t>
              </a:r>
            </a:p>
          </p:txBody>
        </p:sp>
      </p:grpSp>
      <p:grpSp>
        <p:nvGrpSpPr>
          <p:cNvPr name="Group 9" id="9"/>
          <p:cNvGrpSpPr/>
          <p:nvPr/>
        </p:nvGrpSpPr>
        <p:grpSpPr>
          <a:xfrm rot="0">
            <a:off x="9129712" y="2408634"/>
            <a:ext cx="28575" cy="5064157"/>
            <a:chOff x="0" y="0"/>
            <a:chExt cx="38100" cy="6752209"/>
          </a:xfrm>
        </p:grpSpPr>
        <p:sp>
          <p:nvSpPr>
            <p:cNvPr name="Freeform 10" id="10"/>
            <p:cNvSpPr/>
            <p:nvPr/>
          </p:nvSpPr>
          <p:spPr>
            <a:xfrm flipH="false" flipV="false" rot="0">
              <a:off x="0" y="0"/>
              <a:ext cx="38100" cy="6752209"/>
            </a:xfrm>
            <a:custGeom>
              <a:avLst/>
              <a:gdLst/>
              <a:ahLst/>
              <a:cxnLst/>
              <a:rect r="r" b="b" t="t" l="l"/>
              <a:pathLst>
                <a:path h="6752209" w="38100">
                  <a:moveTo>
                    <a:pt x="0" y="19050"/>
                  </a:moveTo>
                  <a:cubicBezTo>
                    <a:pt x="0" y="8509"/>
                    <a:pt x="8509" y="0"/>
                    <a:pt x="19050" y="0"/>
                  </a:cubicBezTo>
                  <a:cubicBezTo>
                    <a:pt x="29591" y="0"/>
                    <a:pt x="38100" y="8509"/>
                    <a:pt x="38100" y="19050"/>
                  </a:cubicBezTo>
                  <a:lnTo>
                    <a:pt x="38100" y="6733159"/>
                  </a:lnTo>
                  <a:cubicBezTo>
                    <a:pt x="38100" y="6743700"/>
                    <a:pt x="29591" y="6752209"/>
                    <a:pt x="19050" y="6752209"/>
                  </a:cubicBezTo>
                  <a:cubicBezTo>
                    <a:pt x="8509" y="6752209"/>
                    <a:pt x="0" y="6743700"/>
                    <a:pt x="0" y="6733159"/>
                  </a:cubicBezTo>
                  <a:close/>
                </a:path>
              </a:pathLst>
            </a:custGeom>
            <a:solidFill>
              <a:srgbClr val="8D2424"/>
            </a:solidFill>
          </p:spPr>
        </p:sp>
      </p:grpSp>
      <p:grpSp>
        <p:nvGrpSpPr>
          <p:cNvPr name="Group 11" id="11"/>
          <p:cNvGrpSpPr/>
          <p:nvPr/>
        </p:nvGrpSpPr>
        <p:grpSpPr>
          <a:xfrm rot="0">
            <a:off x="8223051" y="2912269"/>
            <a:ext cx="690562" cy="28575"/>
            <a:chOff x="0" y="0"/>
            <a:chExt cx="920749" cy="38100"/>
          </a:xfrm>
        </p:grpSpPr>
        <p:sp>
          <p:nvSpPr>
            <p:cNvPr name="Freeform 12" id="12"/>
            <p:cNvSpPr/>
            <p:nvPr/>
          </p:nvSpPr>
          <p:spPr>
            <a:xfrm flipH="false" flipV="false" rot="0">
              <a:off x="0" y="0"/>
              <a:ext cx="920750" cy="38100"/>
            </a:xfrm>
            <a:custGeom>
              <a:avLst/>
              <a:gdLst/>
              <a:ahLst/>
              <a:cxnLst/>
              <a:rect r="r" b="b" t="t" l="l"/>
              <a:pathLst>
                <a:path h="38100" w="920750">
                  <a:moveTo>
                    <a:pt x="0" y="19050"/>
                  </a:moveTo>
                  <a:cubicBezTo>
                    <a:pt x="0" y="8509"/>
                    <a:pt x="8509" y="0"/>
                    <a:pt x="19050" y="0"/>
                  </a:cubicBezTo>
                  <a:lnTo>
                    <a:pt x="901700" y="0"/>
                  </a:lnTo>
                  <a:cubicBezTo>
                    <a:pt x="912241" y="0"/>
                    <a:pt x="920750" y="8509"/>
                    <a:pt x="920750" y="19050"/>
                  </a:cubicBezTo>
                  <a:cubicBezTo>
                    <a:pt x="920750" y="29591"/>
                    <a:pt x="912241" y="38100"/>
                    <a:pt x="901700" y="38100"/>
                  </a:cubicBezTo>
                  <a:lnTo>
                    <a:pt x="19050" y="38100"/>
                  </a:lnTo>
                  <a:cubicBezTo>
                    <a:pt x="8509" y="38100"/>
                    <a:pt x="0" y="29591"/>
                    <a:pt x="0" y="19050"/>
                  </a:cubicBezTo>
                  <a:close/>
                </a:path>
              </a:pathLst>
            </a:custGeom>
            <a:solidFill>
              <a:srgbClr val="8D2424"/>
            </a:solidFill>
          </p:spPr>
        </p:sp>
      </p:grpSp>
      <p:sp>
        <p:nvSpPr>
          <p:cNvPr name="Freeform 13" id="13"/>
          <p:cNvSpPr/>
          <p:nvPr/>
        </p:nvSpPr>
        <p:spPr>
          <a:xfrm flipH="false" flipV="false" rot="0">
            <a:off x="8880276" y="2662832"/>
            <a:ext cx="527399" cy="527494"/>
          </a:xfrm>
          <a:custGeom>
            <a:avLst/>
            <a:gdLst/>
            <a:ahLst/>
            <a:cxnLst/>
            <a:rect r="r" b="b" t="t" l="l"/>
            <a:pathLst>
              <a:path h="527494" w="527399">
                <a:moveTo>
                  <a:pt x="0" y="0"/>
                </a:moveTo>
                <a:lnTo>
                  <a:pt x="527399" y="0"/>
                </a:lnTo>
                <a:lnTo>
                  <a:pt x="527399" y="527494"/>
                </a:lnTo>
                <a:lnTo>
                  <a:pt x="0" y="527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8962281" y="2742307"/>
            <a:ext cx="363439" cy="411362"/>
            <a:chOff x="0" y="0"/>
            <a:chExt cx="484585" cy="548482"/>
          </a:xfrm>
        </p:grpSpPr>
        <p:sp>
          <p:nvSpPr>
            <p:cNvPr name="Freeform 15" id="15"/>
            <p:cNvSpPr/>
            <p:nvPr/>
          </p:nvSpPr>
          <p:spPr>
            <a:xfrm flipH="false" flipV="false" rot="0">
              <a:off x="0" y="0"/>
              <a:ext cx="484585" cy="548482"/>
            </a:xfrm>
            <a:custGeom>
              <a:avLst/>
              <a:gdLst/>
              <a:ahLst/>
              <a:cxnLst/>
              <a:rect r="r" b="b" t="t" l="l"/>
              <a:pathLst>
                <a:path h="548482" w="484585">
                  <a:moveTo>
                    <a:pt x="0" y="0"/>
                  </a:moveTo>
                  <a:lnTo>
                    <a:pt x="484585" y="0"/>
                  </a:lnTo>
                  <a:lnTo>
                    <a:pt x="484585" y="548482"/>
                  </a:lnTo>
                  <a:lnTo>
                    <a:pt x="0" y="548482"/>
                  </a:lnTo>
                  <a:close/>
                </a:path>
              </a:pathLst>
            </a:custGeom>
            <a:solidFill>
              <a:srgbClr val="000000">
                <a:alpha val="0"/>
              </a:srgbClr>
            </a:solidFill>
          </p:spPr>
        </p:sp>
        <p:sp>
          <p:nvSpPr>
            <p:cNvPr name="TextBox 16" id="16"/>
            <p:cNvSpPr txBox="true"/>
            <p:nvPr/>
          </p:nvSpPr>
          <p:spPr>
            <a:xfrm>
              <a:off x="0" y="57150"/>
              <a:ext cx="484585" cy="491332"/>
            </a:xfrm>
            <a:prstGeom prst="rect">
              <a:avLst/>
            </a:prstGeom>
          </p:spPr>
          <p:txBody>
            <a:bodyPr anchor="t" rtlCol="false" tIns="0" lIns="0" bIns="0" rIns="0"/>
            <a:lstStyle/>
            <a:p>
              <a:pPr algn="ctr">
                <a:lnSpc>
                  <a:spcPts val="2811"/>
                </a:lnSpc>
              </a:pPr>
              <a:r>
                <a:rPr lang="en-US" sz="2811">
                  <a:solidFill>
                    <a:srgbClr val="FFE5E5"/>
                  </a:solidFill>
                  <a:latin typeface="Dela Gothic One"/>
                  <a:ea typeface="Dela Gothic One"/>
                  <a:cs typeface="Dela Gothic One"/>
                  <a:sym typeface="Dela Gothic One"/>
                </a:rPr>
                <a:t>1</a:t>
              </a:r>
            </a:p>
          </p:txBody>
        </p:sp>
      </p:grpSp>
      <p:grpSp>
        <p:nvGrpSpPr>
          <p:cNvPr name="Group 17" id="17"/>
          <p:cNvGrpSpPr/>
          <p:nvPr/>
        </p:nvGrpSpPr>
        <p:grpSpPr>
          <a:xfrm rot="0">
            <a:off x="4358431" y="2631578"/>
            <a:ext cx="3634680" cy="461368"/>
            <a:chOff x="0" y="0"/>
            <a:chExt cx="4846240" cy="615157"/>
          </a:xfrm>
        </p:grpSpPr>
        <p:sp>
          <p:nvSpPr>
            <p:cNvPr name="Freeform 18" id="18"/>
            <p:cNvSpPr/>
            <p:nvPr/>
          </p:nvSpPr>
          <p:spPr>
            <a:xfrm flipH="false" flipV="false" rot="0">
              <a:off x="0" y="0"/>
              <a:ext cx="4846240" cy="615157"/>
            </a:xfrm>
            <a:custGeom>
              <a:avLst/>
              <a:gdLst/>
              <a:ahLst/>
              <a:cxnLst/>
              <a:rect r="r" b="b" t="t" l="l"/>
              <a:pathLst>
                <a:path h="615157" w="4846240">
                  <a:moveTo>
                    <a:pt x="0" y="0"/>
                  </a:moveTo>
                  <a:lnTo>
                    <a:pt x="4846240" y="0"/>
                  </a:lnTo>
                  <a:lnTo>
                    <a:pt x="4846240" y="615157"/>
                  </a:lnTo>
                  <a:lnTo>
                    <a:pt x="0" y="615157"/>
                  </a:lnTo>
                  <a:close/>
                </a:path>
              </a:pathLst>
            </a:custGeom>
            <a:solidFill>
              <a:srgbClr val="000000">
                <a:alpha val="0"/>
              </a:srgbClr>
            </a:solidFill>
          </p:spPr>
        </p:sp>
        <p:sp>
          <p:nvSpPr>
            <p:cNvPr name="TextBox 19" id="19"/>
            <p:cNvSpPr txBox="true"/>
            <p:nvPr/>
          </p:nvSpPr>
          <p:spPr>
            <a:xfrm>
              <a:off x="0" y="-9525"/>
              <a:ext cx="4846240" cy="624682"/>
            </a:xfrm>
            <a:prstGeom prst="rect">
              <a:avLst/>
            </a:prstGeom>
          </p:spPr>
          <p:txBody>
            <a:bodyPr anchor="t" rtlCol="false" tIns="0" lIns="0" bIns="0" rIns="0"/>
            <a:lstStyle/>
            <a:p>
              <a:pPr algn="r">
                <a:lnSpc>
                  <a:spcPts val="3561"/>
                </a:lnSpc>
              </a:pPr>
              <a:r>
                <a:rPr lang="en-US" sz="2811">
                  <a:solidFill>
                    <a:srgbClr val="FFE5E5"/>
                  </a:solidFill>
                  <a:latin typeface="Dela Gothic One"/>
                  <a:ea typeface="Dela Gothic One"/>
                  <a:cs typeface="Dela Gothic One"/>
                  <a:sym typeface="Dela Gothic One"/>
                </a:rPr>
                <a:t>Detection</a:t>
              </a:r>
            </a:p>
          </p:txBody>
        </p:sp>
      </p:grpSp>
      <p:grpSp>
        <p:nvGrpSpPr>
          <p:cNvPr name="Group 20" id="20"/>
          <p:cNvGrpSpPr/>
          <p:nvPr/>
        </p:nvGrpSpPr>
        <p:grpSpPr>
          <a:xfrm rot="0">
            <a:off x="947886" y="3181053"/>
            <a:ext cx="7045226" cy="786705"/>
            <a:chOff x="0" y="0"/>
            <a:chExt cx="9393635" cy="1048940"/>
          </a:xfrm>
        </p:grpSpPr>
        <p:sp>
          <p:nvSpPr>
            <p:cNvPr name="Freeform 21" id="21"/>
            <p:cNvSpPr/>
            <p:nvPr/>
          </p:nvSpPr>
          <p:spPr>
            <a:xfrm flipH="false" flipV="false" rot="0">
              <a:off x="0" y="0"/>
              <a:ext cx="9393634" cy="1048940"/>
            </a:xfrm>
            <a:custGeom>
              <a:avLst/>
              <a:gdLst/>
              <a:ahLst/>
              <a:cxnLst/>
              <a:rect r="r" b="b" t="t" l="l"/>
              <a:pathLst>
                <a:path h="1048940" w="9393634">
                  <a:moveTo>
                    <a:pt x="0" y="0"/>
                  </a:moveTo>
                  <a:lnTo>
                    <a:pt x="9393634" y="0"/>
                  </a:lnTo>
                  <a:lnTo>
                    <a:pt x="9393634" y="1048940"/>
                  </a:lnTo>
                  <a:lnTo>
                    <a:pt x="0" y="1048940"/>
                  </a:lnTo>
                  <a:close/>
                </a:path>
              </a:pathLst>
            </a:custGeom>
            <a:solidFill>
              <a:srgbClr val="000000">
                <a:alpha val="0"/>
              </a:srgbClr>
            </a:solidFill>
          </p:spPr>
        </p:sp>
        <p:sp>
          <p:nvSpPr>
            <p:cNvPr name="TextBox 22" id="22"/>
            <p:cNvSpPr txBox="true"/>
            <p:nvPr/>
          </p:nvSpPr>
          <p:spPr>
            <a:xfrm>
              <a:off x="0" y="-66675"/>
              <a:ext cx="9393635" cy="1115615"/>
            </a:xfrm>
            <a:prstGeom prst="rect">
              <a:avLst/>
            </a:prstGeom>
          </p:spPr>
          <p:txBody>
            <a:bodyPr anchor="t" rtlCol="false" tIns="0" lIns="0" bIns="0" rIns="0"/>
            <a:lstStyle/>
            <a:p>
              <a:pPr algn="r">
                <a:lnSpc>
                  <a:spcPts val="2874"/>
                </a:lnSpc>
              </a:pPr>
              <a:r>
                <a:rPr lang="en-US" sz="1812">
                  <a:solidFill>
                    <a:srgbClr val="FFE5E5"/>
                  </a:solidFill>
                  <a:latin typeface="DM Sans"/>
                  <a:ea typeface="DM Sans"/>
                  <a:cs typeface="DM Sans"/>
                  <a:sym typeface="DM Sans"/>
                </a:rPr>
                <a:t>Identify misclassifications and intervention failures through automated monitoring</a:t>
              </a:r>
            </a:p>
          </p:txBody>
        </p:sp>
      </p:grpSp>
      <p:grpSp>
        <p:nvGrpSpPr>
          <p:cNvPr name="Group 23" id="23"/>
          <p:cNvGrpSpPr/>
          <p:nvPr/>
        </p:nvGrpSpPr>
        <p:grpSpPr>
          <a:xfrm rot="0">
            <a:off x="9374386" y="4063156"/>
            <a:ext cx="690562" cy="28575"/>
            <a:chOff x="0" y="0"/>
            <a:chExt cx="920749" cy="38100"/>
          </a:xfrm>
        </p:grpSpPr>
        <p:sp>
          <p:nvSpPr>
            <p:cNvPr name="Freeform 24" id="24"/>
            <p:cNvSpPr/>
            <p:nvPr/>
          </p:nvSpPr>
          <p:spPr>
            <a:xfrm flipH="false" flipV="false" rot="0">
              <a:off x="0" y="0"/>
              <a:ext cx="920750" cy="38100"/>
            </a:xfrm>
            <a:custGeom>
              <a:avLst/>
              <a:gdLst/>
              <a:ahLst/>
              <a:cxnLst/>
              <a:rect r="r" b="b" t="t" l="l"/>
              <a:pathLst>
                <a:path h="38100" w="920750">
                  <a:moveTo>
                    <a:pt x="0" y="19050"/>
                  </a:moveTo>
                  <a:cubicBezTo>
                    <a:pt x="0" y="8509"/>
                    <a:pt x="8509" y="0"/>
                    <a:pt x="19050" y="0"/>
                  </a:cubicBezTo>
                  <a:lnTo>
                    <a:pt x="901700" y="0"/>
                  </a:lnTo>
                  <a:cubicBezTo>
                    <a:pt x="912241" y="0"/>
                    <a:pt x="920750" y="8509"/>
                    <a:pt x="920750" y="19050"/>
                  </a:cubicBezTo>
                  <a:cubicBezTo>
                    <a:pt x="920750" y="29591"/>
                    <a:pt x="912241" y="38100"/>
                    <a:pt x="901700" y="38100"/>
                  </a:cubicBezTo>
                  <a:lnTo>
                    <a:pt x="19050" y="38100"/>
                  </a:lnTo>
                  <a:cubicBezTo>
                    <a:pt x="8509" y="38100"/>
                    <a:pt x="0" y="29591"/>
                    <a:pt x="0" y="19050"/>
                  </a:cubicBezTo>
                  <a:close/>
                </a:path>
              </a:pathLst>
            </a:custGeom>
            <a:solidFill>
              <a:srgbClr val="8D2424"/>
            </a:solidFill>
          </p:spPr>
        </p:sp>
      </p:grpSp>
      <p:sp>
        <p:nvSpPr>
          <p:cNvPr name="Freeform 25" id="25"/>
          <p:cNvSpPr/>
          <p:nvPr/>
        </p:nvSpPr>
        <p:spPr>
          <a:xfrm flipH="false" flipV="false" rot="0">
            <a:off x="8880276" y="3813721"/>
            <a:ext cx="527399" cy="527494"/>
          </a:xfrm>
          <a:custGeom>
            <a:avLst/>
            <a:gdLst/>
            <a:ahLst/>
            <a:cxnLst/>
            <a:rect r="r" b="b" t="t" l="l"/>
            <a:pathLst>
              <a:path h="527494" w="527399">
                <a:moveTo>
                  <a:pt x="0" y="0"/>
                </a:moveTo>
                <a:lnTo>
                  <a:pt x="527399" y="0"/>
                </a:lnTo>
                <a:lnTo>
                  <a:pt x="527399" y="527494"/>
                </a:lnTo>
                <a:lnTo>
                  <a:pt x="0" y="527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6" id="26"/>
          <p:cNvGrpSpPr/>
          <p:nvPr/>
        </p:nvGrpSpPr>
        <p:grpSpPr>
          <a:xfrm rot="0">
            <a:off x="8962281" y="3893195"/>
            <a:ext cx="363439" cy="411362"/>
            <a:chOff x="0" y="0"/>
            <a:chExt cx="484585" cy="548482"/>
          </a:xfrm>
        </p:grpSpPr>
        <p:sp>
          <p:nvSpPr>
            <p:cNvPr name="Freeform 27" id="27"/>
            <p:cNvSpPr/>
            <p:nvPr/>
          </p:nvSpPr>
          <p:spPr>
            <a:xfrm flipH="false" flipV="false" rot="0">
              <a:off x="0" y="0"/>
              <a:ext cx="484585" cy="548482"/>
            </a:xfrm>
            <a:custGeom>
              <a:avLst/>
              <a:gdLst/>
              <a:ahLst/>
              <a:cxnLst/>
              <a:rect r="r" b="b" t="t" l="l"/>
              <a:pathLst>
                <a:path h="548482" w="484585">
                  <a:moveTo>
                    <a:pt x="0" y="0"/>
                  </a:moveTo>
                  <a:lnTo>
                    <a:pt x="484585" y="0"/>
                  </a:lnTo>
                  <a:lnTo>
                    <a:pt x="484585" y="548482"/>
                  </a:lnTo>
                  <a:lnTo>
                    <a:pt x="0" y="548482"/>
                  </a:lnTo>
                  <a:close/>
                </a:path>
              </a:pathLst>
            </a:custGeom>
            <a:solidFill>
              <a:srgbClr val="000000">
                <a:alpha val="0"/>
              </a:srgbClr>
            </a:solidFill>
          </p:spPr>
        </p:sp>
        <p:sp>
          <p:nvSpPr>
            <p:cNvPr name="TextBox 28" id="28"/>
            <p:cNvSpPr txBox="true"/>
            <p:nvPr/>
          </p:nvSpPr>
          <p:spPr>
            <a:xfrm>
              <a:off x="0" y="57150"/>
              <a:ext cx="484585" cy="491332"/>
            </a:xfrm>
            <a:prstGeom prst="rect">
              <a:avLst/>
            </a:prstGeom>
          </p:spPr>
          <p:txBody>
            <a:bodyPr anchor="t" rtlCol="false" tIns="0" lIns="0" bIns="0" rIns="0"/>
            <a:lstStyle/>
            <a:p>
              <a:pPr algn="ctr">
                <a:lnSpc>
                  <a:spcPts val="2811"/>
                </a:lnSpc>
              </a:pPr>
              <a:r>
                <a:rPr lang="en-US" sz="2811">
                  <a:solidFill>
                    <a:srgbClr val="FFE5E5"/>
                  </a:solidFill>
                  <a:latin typeface="Dela Gothic One"/>
                  <a:ea typeface="Dela Gothic One"/>
                  <a:cs typeface="Dela Gothic One"/>
                  <a:sym typeface="Dela Gothic One"/>
                </a:rPr>
                <a:t>2</a:t>
              </a:r>
            </a:p>
          </p:txBody>
        </p:sp>
      </p:grpSp>
      <p:grpSp>
        <p:nvGrpSpPr>
          <p:cNvPr name="Group 29" id="29"/>
          <p:cNvGrpSpPr/>
          <p:nvPr/>
        </p:nvGrpSpPr>
        <p:grpSpPr>
          <a:xfrm rot="0">
            <a:off x="10294887" y="3782466"/>
            <a:ext cx="3634680" cy="461368"/>
            <a:chOff x="0" y="0"/>
            <a:chExt cx="4846240" cy="615157"/>
          </a:xfrm>
        </p:grpSpPr>
        <p:sp>
          <p:nvSpPr>
            <p:cNvPr name="Freeform 30" id="30"/>
            <p:cNvSpPr/>
            <p:nvPr/>
          </p:nvSpPr>
          <p:spPr>
            <a:xfrm flipH="false" flipV="false" rot="0">
              <a:off x="0" y="0"/>
              <a:ext cx="4846240" cy="615157"/>
            </a:xfrm>
            <a:custGeom>
              <a:avLst/>
              <a:gdLst/>
              <a:ahLst/>
              <a:cxnLst/>
              <a:rect r="r" b="b" t="t" l="l"/>
              <a:pathLst>
                <a:path h="615157" w="4846240">
                  <a:moveTo>
                    <a:pt x="0" y="0"/>
                  </a:moveTo>
                  <a:lnTo>
                    <a:pt x="4846240" y="0"/>
                  </a:lnTo>
                  <a:lnTo>
                    <a:pt x="4846240" y="615157"/>
                  </a:lnTo>
                  <a:lnTo>
                    <a:pt x="0" y="615157"/>
                  </a:lnTo>
                  <a:close/>
                </a:path>
              </a:pathLst>
            </a:custGeom>
            <a:solidFill>
              <a:srgbClr val="000000">
                <a:alpha val="0"/>
              </a:srgbClr>
            </a:solidFill>
          </p:spPr>
        </p:sp>
        <p:sp>
          <p:nvSpPr>
            <p:cNvPr name="TextBox 31" id="31"/>
            <p:cNvSpPr txBox="true"/>
            <p:nvPr/>
          </p:nvSpPr>
          <p:spPr>
            <a:xfrm>
              <a:off x="0" y="-9525"/>
              <a:ext cx="4846240" cy="624682"/>
            </a:xfrm>
            <a:prstGeom prst="rect">
              <a:avLst/>
            </a:prstGeom>
          </p:spPr>
          <p:txBody>
            <a:bodyPr anchor="t" rtlCol="false" tIns="0" lIns="0" bIns="0" rIns="0"/>
            <a:lstStyle/>
            <a:p>
              <a:pPr algn="l">
                <a:lnSpc>
                  <a:spcPts val="3561"/>
                </a:lnSpc>
              </a:pPr>
              <a:r>
                <a:rPr lang="en-US" sz="2811">
                  <a:solidFill>
                    <a:srgbClr val="FFE5E5"/>
                  </a:solidFill>
                  <a:latin typeface="Dela Gothic One"/>
                  <a:ea typeface="Dela Gothic One"/>
                  <a:cs typeface="Dela Gothic One"/>
                  <a:sym typeface="Dela Gothic One"/>
                </a:rPr>
                <a:t>Analysis</a:t>
              </a:r>
            </a:p>
          </p:txBody>
        </p:sp>
      </p:grpSp>
      <p:grpSp>
        <p:nvGrpSpPr>
          <p:cNvPr name="Group 32" id="32"/>
          <p:cNvGrpSpPr/>
          <p:nvPr/>
        </p:nvGrpSpPr>
        <p:grpSpPr>
          <a:xfrm rot="0">
            <a:off x="10294887" y="4331940"/>
            <a:ext cx="7045226" cy="786705"/>
            <a:chOff x="0" y="0"/>
            <a:chExt cx="9393635" cy="1048940"/>
          </a:xfrm>
        </p:grpSpPr>
        <p:sp>
          <p:nvSpPr>
            <p:cNvPr name="Freeform 33" id="33"/>
            <p:cNvSpPr/>
            <p:nvPr/>
          </p:nvSpPr>
          <p:spPr>
            <a:xfrm flipH="false" flipV="false" rot="0">
              <a:off x="0" y="0"/>
              <a:ext cx="9393634" cy="1048940"/>
            </a:xfrm>
            <a:custGeom>
              <a:avLst/>
              <a:gdLst/>
              <a:ahLst/>
              <a:cxnLst/>
              <a:rect r="r" b="b" t="t" l="l"/>
              <a:pathLst>
                <a:path h="1048940" w="9393634">
                  <a:moveTo>
                    <a:pt x="0" y="0"/>
                  </a:moveTo>
                  <a:lnTo>
                    <a:pt x="9393634" y="0"/>
                  </a:lnTo>
                  <a:lnTo>
                    <a:pt x="9393634" y="1048940"/>
                  </a:lnTo>
                  <a:lnTo>
                    <a:pt x="0" y="1048940"/>
                  </a:lnTo>
                  <a:close/>
                </a:path>
              </a:pathLst>
            </a:custGeom>
            <a:solidFill>
              <a:srgbClr val="000000">
                <a:alpha val="0"/>
              </a:srgbClr>
            </a:solidFill>
          </p:spPr>
        </p:sp>
        <p:sp>
          <p:nvSpPr>
            <p:cNvPr name="TextBox 34" id="34"/>
            <p:cNvSpPr txBox="true"/>
            <p:nvPr/>
          </p:nvSpPr>
          <p:spPr>
            <a:xfrm>
              <a:off x="0" y="-66675"/>
              <a:ext cx="9393635" cy="1115615"/>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Apply confusion matrices and examine error patterns to understand root causes</a:t>
              </a:r>
            </a:p>
          </p:txBody>
        </p:sp>
      </p:grpSp>
      <p:grpSp>
        <p:nvGrpSpPr>
          <p:cNvPr name="Group 35" id="35"/>
          <p:cNvGrpSpPr/>
          <p:nvPr/>
        </p:nvGrpSpPr>
        <p:grpSpPr>
          <a:xfrm rot="0">
            <a:off x="8223051" y="5099000"/>
            <a:ext cx="690562" cy="28575"/>
            <a:chOff x="0" y="0"/>
            <a:chExt cx="920749" cy="38100"/>
          </a:xfrm>
        </p:grpSpPr>
        <p:sp>
          <p:nvSpPr>
            <p:cNvPr name="Freeform 36" id="36"/>
            <p:cNvSpPr/>
            <p:nvPr/>
          </p:nvSpPr>
          <p:spPr>
            <a:xfrm flipH="false" flipV="false" rot="0">
              <a:off x="0" y="0"/>
              <a:ext cx="920750" cy="38100"/>
            </a:xfrm>
            <a:custGeom>
              <a:avLst/>
              <a:gdLst/>
              <a:ahLst/>
              <a:cxnLst/>
              <a:rect r="r" b="b" t="t" l="l"/>
              <a:pathLst>
                <a:path h="38100" w="920750">
                  <a:moveTo>
                    <a:pt x="0" y="19050"/>
                  </a:moveTo>
                  <a:cubicBezTo>
                    <a:pt x="0" y="8509"/>
                    <a:pt x="8509" y="0"/>
                    <a:pt x="19050" y="0"/>
                  </a:cubicBezTo>
                  <a:lnTo>
                    <a:pt x="901700" y="0"/>
                  </a:lnTo>
                  <a:cubicBezTo>
                    <a:pt x="912241" y="0"/>
                    <a:pt x="920750" y="8509"/>
                    <a:pt x="920750" y="19050"/>
                  </a:cubicBezTo>
                  <a:cubicBezTo>
                    <a:pt x="920750" y="29591"/>
                    <a:pt x="912241" y="38100"/>
                    <a:pt x="901700" y="38100"/>
                  </a:cubicBezTo>
                  <a:lnTo>
                    <a:pt x="19050" y="38100"/>
                  </a:lnTo>
                  <a:cubicBezTo>
                    <a:pt x="8509" y="38100"/>
                    <a:pt x="0" y="29591"/>
                    <a:pt x="0" y="19050"/>
                  </a:cubicBezTo>
                  <a:close/>
                </a:path>
              </a:pathLst>
            </a:custGeom>
            <a:solidFill>
              <a:srgbClr val="8D2424"/>
            </a:solidFill>
          </p:spPr>
        </p:sp>
      </p:grpSp>
      <p:sp>
        <p:nvSpPr>
          <p:cNvPr name="Freeform 37" id="37"/>
          <p:cNvSpPr/>
          <p:nvPr/>
        </p:nvSpPr>
        <p:spPr>
          <a:xfrm flipH="false" flipV="false" rot="0">
            <a:off x="8880276" y="4849565"/>
            <a:ext cx="527399" cy="527495"/>
          </a:xfrm>
          <a:custGeom>
            <a:avLst/>
            <a:gdLst/>
            <a:ahLst/>
            <a:cxnLst/>
            <a:rect r="r" b="b" t="t" l="l"/>
            <a:pathLst>
              <a:path h="527495" w="527399">
                <a:moveTo>
                  <a:pt x="0" y="0"/>
                </a:moveTo>
                <a:lnTo>
                  <a:pt x="527399" y="0"/>
                </a:lnTo>
                <a:lnTo>
                  <a:pt x="527399" y="527495"/>
                </a:lnTo>
                <a:lnTo>
                  <a:pt x="0" y="5274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8" id="38"/>
          <p:cNvGrpSpPr/>
          <p:nvPr/>
        </p:nvGrpSpPr>
        <p:grpSpPr>
          <a:xfrm rot="0">
            <a:off x="8962281" y="4929038"/>
            <a:ext cx="363439" cy="411361"/>
            <a:chOff x="0" y="0"/>
            <a:chExt cx="484585" cy="548482"/>
          </a:xfrm>
        </p:grpSpPr>
        <p:sp>
          <p:nvSpPr>
            <p:cNvPr name="Freeform 39" id="39"/>
            <p:cNvSpPr/>
            <p:nvPr/>
          </p:nvSpPr>
          <p:spPr>
            <a:xfrm flipH="false" flipV="false" rot="0">
              <a:off x="0" y="0"/>
              <a:ext cx="484585" cy="548482"/>
            </a:xfrm>
            <a:custGeom>
              <a:avLst/>
              <a:gdLst/>
              <a:ahLst/>
              <a:cxnLst/>
              <a:rect r="r" b="b" t="t" l="l"/>
              <a:pathLst>
                <a:path h="548482" w="484585">
                  <a:moveTo>
                    <a:pt x="0" y="0"/>
                  </a:moveTo>
                  <a:lnTo>
                    <a:pt x="484585" y="0"/>
                  </a:lnTo>
                  <a:lnTo>
                    <a:pt x="484585" y="548482"/>
                  </a:lnTo>
                  <a:lnTo>
                    <a:pt x="0" y="548482"/>
                  </a:lnTo>
                  <a:close/>
                </a:path>
              </a:pathLst>
            </a:custGeom>
            <a:solidFill>
              <a:srgbClr val="000000">
                <a:alpha val="0"/>
              </a:srgbClr>
            </a:solidFill>
          </p:spPr>
        </p:sp>
        <p:sp>
          <p:nvSpPr>
            <p:cNvPr name="TextBox 40" id="40"/>
            <p:cNvSpPr txBox="true"/>
            <p:nvPr/>
          </p:nvSpPr>
          <p:spPr>
            <a:xfrm>
              <a:off x="0" y="57150"/>
              <a:ext cx="484585" cy="491332"/>
            </a:xfrm>
            <a:prstGeom prst="rect">
              <a:avLst/>
            </a:prstGeom>
          </p:spPr>
          <p:txBody>
            <a:bodyPr anchor="t" rtlCol="false" tIns="0" lIns="0" bIns="0" rIns="0"/>
            <a:lstStyle/>
            <a:p>
              <a:pPr algn="ctr">
                <a:lnSpc>
                  <a:spcPts val="2811"/>
                </a:lnSpc>
              </a:pPr>
              <a:r>
                <a:rPr lang="en-US" sz="2811">
                  <a:solidFill>
                    <a:srgbClr val="FFE5E5"/>
                  </a:solidFill>
                  <a:latin typeface="Dela Gothic One"/>
                  <a:ea typeface="Dela Gothic One"/>
                  <a:cs typeface="Dela Gothic One"/>
                  <a:sym typeface="Dela Gothic One"/>
                </a:rPr>
                <a:t>3</a:t>
              </a:r>
            </a:p>
          </p:txBody>
        </p:sp>
      </p:grpSp>
      <p:grpSp>
        <p:nvGrpSpPr>
          <p:cNvPr name="Group 41" id="41"/>
          <p:cNvGrpSpPr/>
          <p:nvPr/>
        </p:nvGrpSpPr>
        <p:grpSpPr>
          <a:xfrm rot="0">
            <a:off x="4358431" y="4818310"/>
            <a:ext cx="3634680" cy="461368"/>
            <a:chOff x="0" y="0"/>
            <a:chExt cx="4846240" cy="615157"/>
          </a:xfrm>
        </p:grpSpPr>
        <p:sp>
          <p:nvSpPr>
            <p:cNvPr name="Freeform 42" id="42"/>
            <p:cNvSpPr/>
            <p:nvPr/>
          </p:nvSpPr>
          <p:spPr>
            <a:xfrm flipH="false" flipV="false" rot="0">
              <a:off x="0" y="0"/>
              <a:ext cx="4846240" cy="615157"/>
            </a:xfrm>
            <a:custGeom>
              <a:avLst/>
              <a:gdLst/>
              <a:ahLst/>
              <a:cxnLst/>
              <a:rect r="r" b="b" t="t" l="l"/>
              <a:pathLst>
                <a:path h="615157" w="4846240">
                  <a:moveTo>
                    <a:pt x="0" y="0"/>
                  </a:moveTo>
                  <a:lnTo>
                    <a:pt x="4846240" y="0"/>
                  </a:lnTo>
                  <a:lnTo>
                    <a:pt x="4846240" y="615157"/>
                  </a:lnTo>
                  <a:lnTo>
                    <a:pt x="0" y="615157"/>
                  </a:lnTo>
                  <a:close/>
                </a:path>
              </a:pathLst>
            </a:custGeom>
            <a:solidFill>
              <a:srgbClr val="000000">
                <a:alpha val="0"/>
              </a:srgbClr>
            </a:solidFill>
          </p:spPr>
        </p:sp>
        <p:sp>
          <p:nvSpPr>
            <p:cNvPr name="TextBox 43" id="43"/>
            <p:cNvSpPr txBox="true"/>
            <p:nvPr/>
          </p:nvSpPr>
          <p:spPr>
            <a:xfrm>
              <a:off x="0" y="-9525"/>
              <a:ext cx="4846240" cy="624682"/>
            </a:xfrm>
            <a:prstGeom prst="rect">
              <a:avLst/>
            </a:prstGeom>
          </p:spPr>
          <p:txBody>
            <a:bodyPr anchor="t" rtlCol="false" tIns="0" lIns="0" bIns="0" rIns="0"/>
            <a:lstStyle/>
            <a:p>
              <a:pPr algn="r">
                <a:lnSpc>
                  <a:spcPts val="3561"/>
                </a:lnSpc>
              </a:pPr>
              <a:r>
                <a:rPr lang="en-US" sz="2811">
                  <a:solidFill>
                    <a:srgbClr val="FFE5E5"/>
                  </a:solidFill>
                  <a:latin typeface="Dela Gothic One"/>
                  <a:ea typeface="Dela Gothic One"/>
                  <a:cs typeface="Dela Gothic One"/>
                  <a:sym typeface="Dela Gothic One"/>
                </a:rPr>
                <a:t>Refinement</a:t>
              </a:r>
            </a:p>
          </p:txBody>
        </p:sp>
      </p:grpSp>
      <p:grpSp>
        <p:nvGrpSpPr>
          <p:cNvPr name="Group 44" id="44"/>
          <p:cNvGrpSpPr/>
          <p:nvPr/>
        </p:nvGrpSpPr>
        <p:grpSpPr>
          <a:xfrm rot="0">
            <a:off x="947886" y="5367784"/>
            <a:ext cx="7045226" cy="786705"/>
            <a:chOff x="0" y="0"/>
            <a:chExt cx="9393635" cy="1048940"/>
          </a:xfrm>
        </p:grpSpPr>
        <p:sp>
          <p:nvSpPr>
            <p:cNvPr name="Freeform 45" id="45"/>
            <p:cNvSpPr/>
            <p:nvPr/>
          </p:nvSpPr>
          <p:spPr>
            <a:xfrm flipH="false" flipV="false" rot="0">
              <a:off x="0" y="0"/>
              <a:ext cx="9393634" cy="1048940"/>
            </a:xfrm>
            <a:custGeom>
              <a:avLst/>
              <a:gdLst/>
              <a:ahLst/>
              <a:cxnLst/>
              <a:rect r="r" b="b" t="t" l="l"/>
              <a:pathLst>
                <a:path h="1048940" w="9393634">
                  <a:moveTo>
                    <a:pt x="0" y="0"/>
                  </a:moveTo>
                  <a:lnTo>
                    <a:pt x="9393634" y="0"/>
                  </a:lnTo>
                  <a:lnTo>
                    <a:pt x="9393634" y="1048940"/>
                  </a:lnTo>
                  <a:lnTo>
                    <a:pt x="0" y="1048940"/>
                  </a:lnTo>
                  <a:close/>
                </a:path>
              </a:pathLst>
            </a:custGeom>
            <a:solidFill>
              <a:srgbClr val="000000">
                <a:alpha val="0"/>
              </a:srgbClr>
            </a:solidFill>
          </p:spPr>
        </p:sp>
        <p:sp>
          <p:nvSpPr>
            <p:cNvPr name="TextBox 46" id="46"/>
            <p:cNvSpPr txBox="true"/>
            <p:nvPr/>
          </p:nvSpPr>
          <p:spPr>
            <a:xfrm>
              <a:off x="0" y="-66675"/>
              <a:ext cx="9393635" cy="1115615"/>
            </a:xfrm>
            <a:prstGeom prst="rect">
              <a:avLst/>
            </a:prstGeom>
          </p:spPr>
          <p:txBody>
            <a:bodyPr anchor="t" rtlCol="false" tIns="0" lIns="0" bIns="0" rIns="0"/>
            <a:lstStyle/>
            <a:p>
              <a:pPr algn="r">
                <a:lnSpc>
                  <a:spcPts val="2874"/>
                </a:lnSpc>
              </a:pPr>
              <a:r>
                <a:rPr lang="en-US" sz="1812">
                  <a:solidFill>
                    <a:srgbClr val="FFE5E5"/>
                  </a:solidFill>
                  <a:latin typeface="DM Sans"/>
                  <a:ea typeface="DM Sans"/>
                  <a:cs typeface="DM Sans"/>
                  <a:sym typeface="DM Sans"/>
                </a:rPr>
                <a:t>Adjust model parameters and intervention rules based on error analysis</a:t>
              </a:r>
            </a:p>
          </p:txBody>
        </p:sp>
      </p:grpSp>
      <p:grpSp>
        <p:nvGrpSpPr>
          <p:cNvPr name="Group 47" id="47"/>
          <p:cNvGrpSpPr/>
          <p:nvPr/>
        </p:nvGrpSpPr>
        <p:grpSpPr>
          <a:xfrm rot="0">
            <a:off x="9374386" y="6134844"/>
            <a:ext cx="690562" cy="28575"/>
            <a:chOff x="0" y="0"/>
            <a:chExt cx="920749" cy="38100"/>
          </a:xfrm>
        </p:grpSpPr>
        <p:sp>
          <p:nvSpPr>
            <p:cNvPr name="Freeform 48" id="48"/>
            <p:cNvSpPr/>
            <p:nvPr/>
          </p:nvSpPr>
          <p:spPr>
            <a:xfrm flipH="false" flipV="false" rot="0">
              <a:off x="0" y="0"/>
              <a:ext cx="920750" cy="38100"/>
            </a:xfrm>
            <a:custGeom>
              <a:avLst/>
              <a:gdLst/>
              <a:ahLst/>
              <a:cxnLst/>
              <a:rect r="r" b="b" t="t" l="l"/>
              <a:pathLst>
                <a:path h="38100" w="920750">
                  <a:moveTo>
                    <a:pt x="0" y="19050"/>
                  </a:moveTo>
                  <a:cubicBezTo>
                    <a:pt x="0" y="8509"/>
                    <a:pt x="8509" y="0"/>
                    <a:pt x="19050" y="0"/>
                  </a:cubicBezTo>
                  <a:lnTo>
                    <a:pt x="901700" y="0"/>
                  </a:lnTo>
                  <a:cubicBezTo>
                    <a:pt x="912241" y="0"/>
                    <a:pt x="920750" y="8509"/>
                    <a:pt x="920750" y="19050"/>
                  </a:cubicBezTo>
                  <a:cubicBezTo>
                    <a:pt x="920750" y="29591"/>
                    <a:pt x="912241" y="38100"/>
                    <a:pt x="901700" y="38100"/>
                  </a:cubicBezTo>
                  <a:lnTo>
                    <a:pt x="19050" y="38100"/>
                  </a:lnTo>
                  <a:cubicBezTo>
                    <a:pt x="8509" y="38100"/>
                    <a:pt x="0" y="29591"/>
                    <a:pt x="0" y="19050"/>
                  </a:cubicBezTo>
                  <a:close/>
                </a:path>
              </a:pathLst>
            </a:custGeom>
            <a:solidFill>
              <a:srgbClr val="8D2424"/>
            </a:solidFill>
          </p:spPr>
        </p:sp>
      </p:grpSp>
      <p:sp>
        <p:nvSpPr>
          <p:cNvPr name="Freeform 49" id="49"/>
          <p:cNvSpPr/>
          <p:nvPr/>
        </p:nvSpPr>
        <p:spPr>
          <a:xfrm flipH="false" flipV="false" rot="0">
            <a:off x="8880276" y="5885409"/>
            <a:ext cx="527399" cy="527494"/>
          </a:xfrm>
          <a:custGeom>
            <a:avLst/>
            <a:gdLst/>
            <a:ahLst/>
            <a:cxnLst/>
            <a:rect r="r" b="b" t="t" l="l"/>
            <a:pathLst>
              <a:path h="527494" w="527399">
                <a:moveTo>
                  <a:pt x="0" y="0"/>
                </a:moveTo>
                <a:lnTo>
                  <a:pt x="527399" y="0"/>
                </a:lnTo>
                <a:lnTo>
                  <a:pt x="527399" y="527494"/>
                </a:lnTo>
                <a:lnTo>
                  <a:pt x="0" y="527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0" id="50"/>
          <p:cNvGrpSpPr/>
          <p:nvPr/>
        </p:nvGrpSpPr>
        <p:grpSpPr>
          <a:xfrm rot="0">
            <a:off x="8962281" y="5964882"/>
            <a:ext cx="363439" cy="411361"/>
            <a:chOff x="0" y="0"/>
            <a:chExt cx="484585" cy="548482"/>
          </a:xfrm>
        </p:grpSpPr>
        <p:sp>
          <p:nvSpPr>
            <p:cNvPr name="Freeform 51" id="51"/>
            <p:cNvSpPr/>
            <p:nvPr/>
          </p:nvSpPr>
          <p:spPr>
            <a:xfrm flipH="false" flipV="false" rot="0">
              <a:off x="0" y="0"/>
              <a:ext cx="484585" cy="548482"/>
            </a:xfrm>
            <a:custGeom>
              <a:avLst/>
              <a:gdLst/>
              <a:ahLst/>
              <a:cxnLst/>
              <a:rect r="r" b="b" t="t" l="l"/>
              <a:pathLst>
                <a:path h="548482" w="484585">
                  <a:moveTo>
                    <a:pt x="0" y="0"/>
                  </a:moveTo>
                  <a:lnTo>
                    <a:pt x="484585" y="0"/>
                  </a:lnTo>
                  <a:lnTo>
                    <a:pt x="484585" y="548482"/>
                  </a:lnTo>
                  <a:lnTo>
                    <a:pt x="0" y="548482"/>
                  </a:lnTo>
                  <a:close/>
                </a:path>
              </a:pathLst>
            </a:custGeom>
            <a:solidFill>
              <a:srgbClr val="000000">
                <a:alpha val="0"/>
              </a:srgbClr>
            </a:solidFill>
          </p:spPr>
        </p:sp>
        <p:sp>
          <p:nvSpPr>
            <p:cNvPr name="TextBox 52" id="52"/>
            <p:cNvSpPr txBox="true"/>
            <p:nvPr/>
          </p:nvSpPr>
          <p:spPr>
            <a:xfrm>
              <a:off x="0" y="57150"/>
              <a:ext cx="484585" cy="491332"/>
            </a:xfrm>
            <a:prstGeom prst="rect">
              <a:avLst/>
            </a:prstGeom>
          </p:spPr>
          <p:txBody>
            <a:bodyPr anchor="t" rtlCol="false" tIns="0" lIns="0" bIns="0" rIns="0"/>
            <a:lstStyle/>
            <a:p>
              <a:pPr algn="ctr">
                <a:lnSpc>
                  <a:spcPts val="2811"/>
                </a:lnSpc>
              </a:pPr>
              <a:r>
                <a:rPr lang="en-US" sz="2811">
                  <a:solidFill>
                    <a:srgbClr val="FFE5E5"/>
                  </a:solidFill>
                  <a:latin typeface="Dela Gothic One"/>
                  <a:ea typeface="Dela Gothic One"/>
                  <a:cs typeface="Dela Gothic One"/>
                  <a:sym typeface="Dela Gothic One"/>
                </a:rPr>
                <a:t>4</a:t>
              </a:r>
            </a:p>
          </p:txBody>
        </p:sp>
      </p:grpSp>
      <p:grpSp>
        <p:nvGrpSpPr>
          <p:cNvPr name="Group 53" id="53"/>
          <p:cNvGrpSpPr/>
          <p:nvPr/>
        </p:nvGrpSpPr>
        <p:grpSpPr>
          <a:xfrm rot="0">
            <a:off x="10294887" y="5854154"/>
            <a:ext cx="3634680" cy="461368"/>
            <a:chOff x="0" y="0"/>
            <a:chExt cx="4846240" cy="615157"/>
          </a:xfrm>
        </p:grpSpPr>
        <p:sp>
          <p:nvSpPr>
            <p:cNvPr name="Freeform 54" id="54"/>
            <p:cNvSpPr/>
            <p:nvPr/>
          </p:nvSpPr>
          <p:spPr>
            <a:xfrm flipH="false" flipV="false" rot="0">
              <a:off x="0" y="0"/>
              <a:ext cx="4846240" cy="615157"/>
            </a:xfrm>
            <a:custGeom>
              <a:avLst/>
              <a:gdLst/>
              <a:ahLst/>
              <a:cxnLst/>
              <a:rect r="r" b="b" t="t" l="l"/>
              <a:pathLst>
                <a:path h="615157" w="4846240">
                  <a:moveTo>
                    <a:pt x="0" y="0"/>
                  </a:moveTo>
                  <a:lnTo>
                    <a:pt x="4846240" y="0"/>
                  </a:lnTo>
                  <a:lnTo>
                    <a:pt x="4846240" y="615157"/>
                  </a:lnTo>
                  <a:lnTo>
                    <a:pt x="0" y="615157"/>
                  </a:lnTo>
                  <a:close/>
                </a:path>
              </a:pathLst>
            </a:custGeom>
            <a:solidFill>
              <a:srgbClr val="000000">
                <a:alpha val="0"/>
              </a:srgbClr>
            </a:solidFill>
          </p:spPr>
        </p:sp>
        <p:sp>
          <p:nvSpPr>
            <p:cNvPr name="TextBox 55" id="55"/>
            <p:cNvSpPr txBox="true"/>
            <p:nvPr/>
          </p:nvSpPr>
          <p:spPr>
            <a:xfrm>
              <a:off x="0" y="-9525"/>
              <a:ext cx="4846240" cy="624682"/>
            </a:xfrm>
            <a:prstGeom prst="rect">
              <a:avLst/>
            </a:prstGeom>
          </p:spPr>
          <p:txBody>
            <a:bodyPr anchor="t" rtlCol="false" tIns="0" lIns="0" bIns="0" rIns="0"/>
            <a:lstStyle/>
            <a:p>
              <a:pPr algn="l">
                <a:lnSpc>
                  <a:spcPts val="3561"/>
                </a:lnSpc>
              </a:pPr>
              <a:r>
                <a:rPr lang="en-US" sz="2811">
                  <a:solidFill>
                    <a:srgbClr val="FFE5E5"/>
                  </a:solidFill>
                  <a:latin typeface="Dela Gothic One"/>
                  <a:ea typeface="Dela Gothic One"/>
                  <a:cs typeface="Dela Gothic One"/>
                  <a:sym typeface="Dela Gothic One"/>
                </a:rPr>
                <a:t>Validation</a:t>
              </a:r>
            </a:p>
          </p:txBody>
        </p:sp>
      </p:grpSp>
      <p:grpSp>
        <p:nvGrpSpPr>
          <p:cNvPr name="Group 56" id="56"/>
          <p:cNvGrpSpPr/>
          <p:nvPr/>
        </p:nvGrpSpPr>
        <p:grpSpPr>
          <a:xfrm rot="0">
            <a:off x="10294887" y="6403628"/>
            <a:ext cx="7045226" cy="786705"/>
            <a:chOff x="0" y="0"/>
            <a:chExt cx="9393635" cy="1048940"/>
          </a:xfrm>
        </p:grpSpPr>
        <p:sp>
          <p:nvSpPr>
            <p:cNvPr name="Freeform 57" id="57"/>
            <p:cNvSpPr/>
            <p:nvPr/>
          </p:nvSpPr>
          <p:spPr>
            <a:xfrm flipH="false" flipV="false" rot="0">
              <a:off x="0" y="0"/>
              <a:ext cx="9393634" cy="1048940"/>
            </a:xfrm>
            <a:custGeom>
              <a:avLst/>
              <a:gdLst/>
              <a:ahLst/>
              <a:cxnLst/>
              <a:rect r="r" b="b" t="t" l="l"/>
              <a:pathLst>
                <a:path h="1048940" w="9393634">
                  <a:moveTo>
                    <a:pt x="0" y="0"/>
                  </a:moveTo>
                  <a:lnTo>
                    <a:pt x="9393634" y="0"/>
                  </a:lnTo>
                  <a:lnTo>
                    <a:pt x="9393634" y="1048940"/>
                  </a:lnTo>
                  <a:lnTo>
                    <a:pt x="0" y="1048940"/>
                  </a:lnTo>
                  <a:close/>
                </a:path>
              </a:pathLst>
            </a:custGeom>
            <a:solidFill>
              <a:srgbClr val="000000">
                <a:alpha val="0"/>
              </a:srgbClr>
            </a:solidFill>
          </p:spPr>
        </p:sp>
        <p:sp>
          <p:nvSpPr>
            <p:cNvPr name="TextBox 58" id="58"/>
            <p:cNvSpPr txBox="true"/>
            <p:nvPr/>
          </p:nvSpPr>
          <p:spPr>
            <a:xfrm>
              <a:off x="0" y="-66675"/>
              <a:ext cx="9393635" cy="1115615"/>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Test improvements against historical failure cases to confirm resolution</a:t>
              </a:r>
            </a:p>
          </p:txBody>
        </p:sp>
      </p:grpSp>
      <p:sp>
        <p:nvSpPr>
          <p:cNvPr name="Freeform 59" id="59"/>
          <p:cNvSpPr/>
          <p:nvPr/>
        </p:nvSpPr>
        <p:spPr>
          <a:xfrm flipH="false" flipV="false" rot="0">
            <a:off x="947886" y="7681764"/>
            <a:ext cx="16392228" cy="786705"/>
          </a:xfrm>
          <a:custGeom>
            <a:avLst/>
            <a:gdLst/>
            <a:ahLst/>
            <a:cxnLst/>
            <a:rect r="r" b="b" t="t" l="l"/>
            <a:pathLst>
              <a:path h="786705" w="16392228">
                <a:moveTo>
                  <a:pt x="0" y="0"/>
                </a:moveTo>
                <a:lnTo>
                  <a:pt x="16392228" y="0"/>
                </a:lnTo>
                <a:lnTo>
                  <a:pt x="16392228" y="786705"/>
                </a:lnTo>
                <a:lnTo>
                  <a:pt x="0" y="7867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0" id="60"/>
          <p:cNvSpPr/>
          <p:nvPr/>
        </p:nvSpPr>
        <p:spPr>
          <a:xfrm flipH="false" flipV="false" rot="0">
            <a:off x="947886" y="8677424"/>
            <a:ext cx="16392228" cy="418356"/>
          </a:xfrm>
          <a:custGeom>
            <a:avLst/>
            <a:gdLst/>
            <a:ahLst/>
            <a:cxnLst/>
            <a:rect r="r" b="b" t="t" l="l"/>
            <a:pathLst>
              <a:path h="418356" w="16392228">
                <a:moveTo>
                  <a:pt x="0" y="0"/>
                </a:moveTo>
                <a:lnTo>
                  <a:pt x="16392228" y="0"/>
                </a:lnTo>
                <a:lnTo>
                  <a:pt x="16392228" y="418356"/>
                </a:lnTo>
                <a:lnTo>
                  <a:pt x="0" y="4183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947886" y="852488"/>
            <a:ext cx="12001649" cy="734020"/>
            <a:chOff x="0" y="0"/>
            <a:chExt cx="16002199" cy="978694"/>
          </a:xfrm>
        </p:grpSpPr>
        <p:sp>
          <p:nvSpPr>
            <p:cNvPr name="Freeform 7" id="7"/>
            <p:cNvSpPr/>
            <p:nvPr/>
          </p:nvSpPr>
          <p:spPr>
            <a:xfrm flipH="false" flipV="false" rot="0">
              <a:off x="0" y="0"/>
              <a:ext cx="16002198" cy="978694"/>
            </a:xfrm>
            <a:custGeom>
              <a:avLst/>
              <a:gdLst/>
              <a:ahLst/>
              <a:cxnLst/>
              <a:rect r="r" b="b" t="t" l="l"/>
              <a:pathLst>
                <a:path h="978694" w="16002198">
                  <a:moveTo>
                    <a:pt x="0" y="0"/>
                  </a:moveTo>
                  <a:lnTo>
                    <a:pt x="16002198" y="0"/>
                  </a:lnTo>
                  <a:lnTo>
                    <a:pt x="16002198" y="978694"/>
                  </a:lnTo>
                  <a:lnTo>
                    <a:pt x="0" y="978694"/>
                  </a:lnTo>
                  <a:close/>
                </a:path>
              </a:pathLst>
            </a:custGeom>
            <a:solidFill>
              <a:srgbClr val="000000">
                <a:alpha val="0"/>
              </a:srgbClr>
            </a:solidFill>
          </p:spPr>
        </p:sp>
        <p:sp>
          <p:nvSpPr>
            <p:cNvPr name="TextBox 8" id="8"/>
            <p:cNvSpPr txBox="true"/>
            <p:nvPr/>
          </p:nvSpPr>
          <p:spPr>
            <a:xfrm>
              <a:off x="0" y="-19050"/>
              <a:ext cx="16002199" cy="997744"/>
            </a:xfrm>
            <a:prstGeom prst="rect">
              <a:avLst/>
            </a:prstGeom>
          </p:spPr>
          <p:txBody>
            <a:bodyPr anchor="t" rtlCol="false" tIns="0" lIns="0" bIns="0" rIns="0"/>
            <a:lstStyle/>
            <a:p>
              <a:pPr algn="l">
                <a:lnSpc>
                  <a:spcPts val="5562"/>
                </a:lnSpc>
              </a:pPr>
              <a:r>
                <a:rPr lang="en-US" sz="4437">
                  <a:solidFill>
                    <a:srgbClr val="FAEBEB"/>
                  </a:solidFill>
                  <a:latin typeface="Dela Gothic One"/>
                  <a:ea typeface="Dela Gothic One"/>
                  <a:cs typeface="Dela Gothic One"/>
                  <a:sym typeface="Dela Gothic One"/>
                </a:rPr>
                <a:t>Hypothesis Evaluation &amp; Discussion</a:t>
              </a:r>
            </a:p>
          </p:txBody>
        </p:sp>
      </p:grpSp>
      <p:grpSp>
        <p:nvGrpSpPr>
          <p:cNvPr name="Group 9" id="9"/>
          <p:cNvGrpSpPr/>
          <p:nvPr/>
        </p:nvGrpSpPr>
        <p:grpSpPr>
          <a:xfrm rot="0">
            <a:off x="947886" y="1904256"/>
            <a:ext cx="6080969" cy="577304"/>
            <a:chOff x="0" y="0"/>
            <a:chExt cx="8107959" cy="769738"/>
          </a:xfrm>
        </p:grpSpPr>
        <p:sp>
          <p:nvSpPr>
            <p:cNvPr name="Freeform 10" id="10"/>
            <p:cNvSpPr/>
            <p:nvPr/>
          </p:nvSpPr>
          <p:spPr>
            <a:xfrm flipH="false" flipV="false" rot="0">
              <a:off x="0" y="0"/>
              <a:ext cx="8107959" cy="769738"/>
            </a:xfrm>
            <a:custGeom>
              <a:avLst/>
              <a:gdLst/>
              <a:ahLst/>
              <a:cxnLst/>
              <a:rect r="r" b="b" t="t" l="l"/>
              <a:pathLst>
                <a:path h="769738" w="8107959">
                  <a:moveTo>
                    <a:pt x="0" y="0"/>
                  </a:moveTo>
                  <a:lnTo>
                    <a:pt x="8107959" y="0"/>
                  </a:lnTo>
                  <a:lnTo>
                    <a:pt x="8107959" y="769738"/>
                  </a:lnTo>
                  <a:lnTo>
                    <a:pt x="0" y="769738"/>
                  </a:lnTo>
                  <a:close/>
                </a:path>
              </a:pathLst>
            </a:custGeom>
            <a:solidFill>
              <a:srgbClr val="000000">
                <a:alpha val="0"/>
              </a:srgbClr>
            </a:solidFill>
          </p:spPr>
        </p:sp>
        <p:sp>
          <p:nvSpPr>
            <p:cNvPr name="TextBox 11" id="11"/>
            <p:cNvSpPr txBox="true"/>
            <p:nvPr/>
          </p:nvSpPr>
          <p:spPr>
            <a:xfrm>
              <a:off x="0" y="-9525"/>
              <a:ext cx="8107959" cy="779263"/>
            </a:xfrm>
            <a:prstGeom prst="rect">
              <a:avLst/>
            </a:prstGeom>
          </p:spPr>
          <p:txBody>
            <a:bodyPr anchor="t" rtlCol="false" tIns="0" lIns="0" bIns="0" rIns="0"/>
            <a:lstStyle/>
            <a:p>
              <a:pPr algn="l">
                <a:lnSpc>
                  <a:spcPts val="4436"/>
                </a:lnSpc>
              </a:pPr>
              <a:r>
                <a:rPr lang="en-US" sz="3561">
                  <a:solidFill>
                    <a:srgbClr val="FAEBEB"/>
                  </a:solidFill>
                  <a:latin typeface="Dela Gothic One"/>
                  <a:ea typeface="Dela Gothic One"/>
                  <a:cs typeface="Dela Gothic One"/>
                  <a:sym typeface="Dela Gothic One"/>
                </a:rPr>
                <a:t>Hypothesis Evaluation</a:t>
              </a:r>
            </a:p>
          </p:txBody>
        </p:sp>
      </p:grpSp>
      <p:grpSp>
        <p:nvGrpSpPr>
          <p:cNvPr name="Group 12" id="12"/>
          <p:cNvGrpSpPr/>
          <p:nvPr/>
        </p:nvGrpSpPr>
        <p:grpSpPr>
          <a:xfrm rot="0">
            <a:off x="947886" y="2763589"/>
            <a:ext cx="16392228" cy="1082726"/>
            <a:chOff x="0" y="0"/>
            <a:chExt cx="21856304" cy="1443634"/>
          </a:xfrm>
        </p:grpSpPr>
        <p:sp>
          <p:nvSpPr>
            <p:cNvPr name="Freeform 13" id="13"/>
            <p:cNvSpPr/>
            <p:nvPr/>
          </p:nvSpPr>
          <p:spPr>
            <a:xfrm flipH="false" flipV="false" rot="0">
              <a:off x="0" y="0"/>
              <a:ext cx="21856305" cy="1443634"/>
            </a:xfrm>
            <a:custGeom>
              <a:avLst/>
              <a:gdLst/>
              <a:ahLst/>
              <a:cxnLst/>
              <a:rect r="r" b="b" t="t" l="l"/>
              <a:pathLst>
                <a:path h="1443634" w="21856305">
                  <a:moveTo>
                    <a:pt x="0" y="0"/>
                  </a:moveTo>
                  <a:lnTo>
                    <a:pt x="21856305" y="0"/>
                  </a:lnTo>
                  <a:lnTo>
                    <a:pt x="21856305" y="1443634"/>
                  </a:lnTo>
                  <a:lnTo>
                    <a:pt x="0" y="1443634"/>
                  </a:lnTo>
                  <a:close/>
                </a:path>
              </a:pathLst>
            </a:custGeom>
            <a:solidFill>
              <a:srgbClr val="000000">
                <a:alpha val="0"/>
              </a:srgbClr>
            </a:solidFill>
          </p:spPr>
        </p:sp>
        <p:sp>
          <p:nvSpPr>
            <p:cNvPr name="TextBox 14" id="14"/>
            <p:cNvSpPr txBox="true"/>
            <p:nvPr/>
          </p:nvSpPr>
          <p:spPr>
            <a:xfrm>
              <a:off x="0" y="-57150"/>
              <a:ext cx="21856304" cy="1500784"/>
            </a:xfrm>
            <a:prstGeom prst="rect">
              <a:avLst/>
            </a:prstGeom>
          </p:spPr>
          <p:txBody>
            <a:bodyPr anchor="t" rtlCol="false" tIns="0" lIns="0" bIns="0" rIns="0"/>
            <a:lstStyle/>
            <a:p>
              <a:pPr algn="l">
                <a:lnSpc>
                  <a:spcPts val="2686"/>
                </a:lnSpc>
              </a:pPr>
              <a:r>
                <a:rPr lang="en-US" sz="1686">
                  <a:solidFill>
                    <a:srgbClr val="FFE5E5"/>
                  </a:solidFill>
                  <a:latin typeface="DM Sans"/>
                  <a:ea typeface="DM Sans"/>
                  <a:cs typeface="DM Sans"/>
                  <a:sym typeface="DM Sans"/>
                </a:rPr>
                <a:t>Our primary hypothesis (H1) focused on comparing stress and anxiety score reductions between a control group using a generic wellness app and a test group using our AI-powered assistant. Results indicate the AI assistant group demonstrated significantly greater improvement, achieving more than double the reduction in both anxiety (42% vs. 18%) and overall stress scores (47% vs. 22%).</a:t>
              </a:r>
            </a:p>
          </p:txBody>
        </p:sp>
      </p:grpSp>
      <p:grpSp>
        <p:nvGrpSpPr>
          <p:cNvPr name="Group 15" id="15"/>
          <p:cNvGrpSpPr/>
          <p:nvPr/>
        </p:nvGrpSpPr>
        <p:grpSpPr>
          <a:xfrm rot="0">
            <a:off x="947886" y="4047084"/>
            <a:ext cx="16392228" cy="736103"/>
            <a:chOff x="0" y="0"/>
            <a:chExt cx="21856304" cy="981471"/>
          </a:xfrm>
        </p:grpSpPr>
        <p:sp>
          <p:nvSpPr>
            <p:cNvPr name="Freeform 16" id="16"/>
            <p:cNvSpPr/>
            <p:nvPr/>
          </p:nvSpPr>
          <p:spPr>
            <a:xfrm flipH="false" flipV="false" rot="0">
              <a:off x="0" y="0"/>
              <a:ext cx="21856305" cy="981471"/>
            </a:xfrm>
            <a:custGeom>
              <a:avLst/>
              <a:gdLst/>
              <a:ahLst/>
              <a:cxnLst/>
              <a:rect r="r" b="b" t="t" l="l"/>
              <a:pathLst>
                <a:path h="981471" w="21856305">
                  <a:moveTo>
                    <a:pt x="0" y="0"/>
                  </a:moveTo>
                  <a:lnTo>
                    <a:pt x="21856305" y="0"/>
                  </a:lnTo>
                  <a:lnTo>
                    <a:pt x="21856305" y="981471"/>
                  </a:lnTo>
                  <a:lnTo>
                    <a:pt x="0" y="981471"/>
                  </a:lnTo>
                  <a:close/>
                </a:path>
              </a:pathLst>
            </a:custGeom>
            <a:solidFill>
              <a:srgbClr val="000000">
                <a:alpha val="0"/>
              </a:srgbClr>
            </a:solidFill>
          </p:spPr>
        </p:sp>
        <p:sp>
          <p:nvSpPr>
            <p:cNvPr name="TextBox 17" id="17"/>
            <p:cNvSpPr txBox="true"/>
            <p:nvPr/>
          </p:nvSpPr>
          <p:spPr>
            <a:xfrm>
              <a:off x="0" y="-57150"/>
              <a:ext cx="21856304" cy="1038621"/>
            </a:xfrm>
            <a:prstGeom prst="rect">
              <a:avLst/>
            </a:prstGeom>
          </p:spPr>
          <p:txBody>
            <a:bodyPr anchor="t" rtlCol="false" tIns="0" lIns="0" bIns="0" rIns="0"/>
            <a:lstStyle/>
            <a:p>
              <a:pPr algn="l">
                <a:lnSpc>
                  <a:spcPts val="2686"/>
                </a:lnSpc>
              </a:pPr>
              <a:r>
                <a:rPr lang="en-US" sz="1686">
                  <a:solidFill>
                    <a:srgbClr val="FFE5E5"/>
                  </a:solidFill>
                  <a:latin typeface="DM Sans"/>
                  <a:ea typeface="DM Sans"/>
                  <a:cs typeface="DM Sans"/>
                  <a:sym typeface="DM Sans"/>
                </a:rPr>
                <a:t>For our technical performance hypothesis (H2), the emotion detection model achieved an F1-score of 0.89, surpassing our target of 0.85. This validates the effectiveness of our approach to emotion detection.</a:t>
              </a:r>
            </a:p>
          </p:txBody>
        </p:sp>
      </p:grpSp>
      <p:grpSp>
        <p:nvGrpSpPr>
          <p:cNvPr name="Group 18" id="18"/>
          <p:cNvGrpSpPr/>
          <p:nvPr/>
        </p:nvGrpSpPr>
        <p:grpSpPr>
          <a:xfrm rot="0">
            <a:off x="947886" y="5100935"/>
            <a:ext cx="6367314" cy="577304"/>
            <a:chOff x="0" y="0"/>
            <a:chExt cx="8489752" cy="769739"/>
          </a:xfrm>
        </p:grpSpPr>
        <p:sp>
          <p:nvSpPr>
            <p:cNvPr name="Freeform 19" id="19"/>
            <p:cNvSpPr/>
            <p:nvPr/>
          </p:nvSpPr>
          <p:spPr>
            <a:xfrm flipH="false" flipV="false" rot="0">
              <a:off x="0" y="0"/>
              <a:ext cx="8489752" cy="769739"/>
            </a:xfrm>
            <a:custGeom>
              <a:avLst/>
              <a:gdLst/>
              <a:ahLst/>
              <a:cxnLst/>
              <a:rect r="r" b="b" t="t" l="l"/>
              <a:pathLst>
                <a:path h="769739" w="8489752">
                  <a:moveTo>
                    <a:pt x="0" y="0"/>
                  </a:moveTo>
                  <a:lnTo>
                    <a:pt x="8489752" y="0"/>
                  </a:lnTo>
                  <a:lnTo>
                    <a:pt x="8489752" y="769739"/>
                  </a:lnTo>
                  <a:lnTo>
                    <a:pt x="0" y="769739"/>
                  </a:lnTo>
                  <a:close/>
                </a:path>
              </a:pathLst>
            </a:custGeom>
            <a:solidFill>
              <a:srgbClr val="000000">
                <a:alpha val="0"/>
              </a:srgbClr>
            </a:solidFill>
          </p:spPr>
        </p:sp>
        <p:sp>
          <p:nvSpPr>
            <p:cNvPr name="TextBox 20" id="20"/>
            <p:cNvSpPr txBox="true"/>
            <p:nvPr/>
          </p:nvSpPr>
          <p:spPr>
            <a:xfrm>
              <a:off x="0" y="-9525"/>
              <a:ext cx="8489752" cy="779264"/>
            </a:xfrm>
            <a:prstGeom prst="rect">
              <a:avLst/>
            </a:prstGeom>
          </p:spPr>
          <p:txBody>
            <a:bodyPr anchor="t" rtlCol="false" tIns="0" lIns="0" bIns="0" rIns="0"/>
            <a:lstStyle/>
            <a:p>
              <a:pPr algn="l">
                <a:lnSpc>
                  <a:spcPts val="4436"/>
                </a:lnSpc>
              </a:pPr>
              <a:r>
                <a:rPr lang="en-US" sz="3561">
                  <a:solidFill>
                    <a:srgbClr val="FAEBEB"/>
                  </a:solidFill>
                  <a:latin typeface="Dela Gothic One"/>
                  <a:ea typeface="Dela Gothic One"/>
                  <a:cs typeface="Dela Gothic One"/>
                  <a:sym typeface="Dela Gothic One"/>
                </a:rPr>
                <a:t>Key Discussion Points</a:t>
              </a:r>
            </a:p>
          </p:txBody>
        </p:sp>
      </p:grpSp>
      <p:sp>
        <p:nvSpPr>
          <p:cNvPr name="Freeform 21" id="21"/>
          <p:cNvSpPr/>
          <p:nvPr/>
        </p:nvSpPr>
        <p:spPr>
          <a:xfrm flipH="false" flipV="false" rot="0">
            <a:off x="943124" y="6242000"/>
            <a:ext cx="496919" cy="496919"/>
          </a:xfrm>
          <a:custGeom>
            <a:avLst/>
            <a:gdLst/>
            <a:ahLst/>
            <a:cxnLst/>
            <a:rect r="r" b="b" t="t" l="l"/>
            <a:pathLst>
              <a:path h="496919" w="496919">
                <a:moveTo>
                  <a:pt x="0" y="0"/>
                </a:moveTo>
                <a:lnTo>
                  <a:pt x="496919" y="0"/>
                </a:lnTo>
                <a:lnTo>
                  <a:pt x="496919" y="496919"/>
                </a:lnTo>
                <a:lnTo>
                  <a:pt x="0" y="496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1020515" y="6319464"/>
            <a:ext cx="342008" cy="384721"/>
            <a:chOff x="0" y="0"/>
            <a:chExt cx="456011" cy="512962"/>
          </a:xfrm>
        </p:grpSpPr>
        <p:sp>
          <p:nvSpPr>
            <p:cNvPr name="Freeform 23" id="23"/>
            <p:cNvSpPr/>
            <p:nvPr/>
          </p:nvSpPr>
          <p:spPr>
            <a:xfrm flipH="false" flipV="false" rot="0">
              <a:off x="0" y="0"/>
              <a:ext cx="456011" cy="512962"/>
            </a:xfrm>
            <a:custGeom>
              <a:avLst/>
              <a:gdLst/>
              <a:ahLst/>
              <a:cxnLst/>
              <a:rect r="r" b="b" t="t" l="l"/>
              <a:pathLst>
                <a:path h="512962" w="456011">
                  <a:moveTo>
                    <a:pt x="0" y="0"/>
                  </a:moveTo>
                  <a:lnTo>
                    <a:pt x="456011" y="0"/>
                  </a:lnTo>
                  <a:lnTo>
                    <a:pt x="456011" y="512962"/>
                  </a:lnTo>
                  <a:lnTo>
                    <a:pt x="0" y="512962"/>
                  </a:lnTo>
                  <a:close/>
                </a:path>
              </a:pathLst>
            </a:custGeom>
            <a:solidFill>
              <a:srgbClr val="000000">
                <a:alpha val="0"/>
              </a:srgbClr>
            </a:solidFill>
          </p:spPr>
        </p:sp>
        <p:sp>
          <p:nvSpPr>
            <p:cNvPr name="TextBox 24" id="24"/>
            <p:cNvSpPr txBox="true"/>
            <p:nvPr/>
          </p:nvSpPr>
          <p:spPr>
            <a:xfrm>
              <a:off x="0" y="57150"/>
              <a:ext cx="456011" cy="455812"/>
            </a:xfrm>
            <a:prstGeom prst="rect">
              <a:avLst/>
            </a:prstGeom>
          </p:spPr>
          <p:txBody>
            <a:bodyPr anchor="t" rtlCol="false" tIns="0" lIns="0" bIns="0" rIns="0"/>
            <a:lstStyle/>
            <a:p>
              <a:pPr algn="ctr">
                <a:lnSpc>
                  <a:spcPts val="2686"/>
                </a:lnSpc>
              </a:pPr>
              <a:r>
                <a:rPr lang="en-US" sz="2687">
                  <a:solidFill>
                    <a:srgbClr val="FFE5E5"/>
                  </a:solidFill>
                  <a:latin typeface="Dela Gothic One"/>
                  <a:ea typeface="Dela Gothic One"/>
                  <a:cs typeface="Dela Gothic One"/>
                  <a:sym typeface="Dela Gothic One"/>
                </a:rPr>
                <a:t>1</a:t>
              </a:r>
            </a:p>
          </p:txBody>
        </p:sp>
      </p:grpSp>
      <p:grpSp>
        <p:nvGrpSpPr>
          <p:cNvPr name="Group 25" id="25"/>
          <p:cNvGrpSpPr/>
          <p:nvPr/>
        </p:nvGrpSpPr>
        <p:grpSpPr>
          <a:xfrm rot="0">
            <a:off x="1651844" y="6239618"/>
            <a:ext cx="4610695" cy="363588"/>
            <a:chOff x="0" y="0"/>
            <a:chExt cx="6147593" cy="484784"/>
          </a:xfrm>
        </p:grpSpPr>
        <p:sp>
          <p:nvSpPr>
            <p:cNvPr name="Freeform 26" id="26"/>
            <p:cNvSpPr/>
            <p:nvPr/>
          </p:nvSpPr>
          <p:spPr>
            <a:xfrm flipH="false" flipV="false" rot="0">
              <a:off x="0" y="0"/>
              <a:ext cx="6147593" cy="484784"/>
            </a:xfrm>
            <a:custGeom>
              <a:avLst/>
              <a:gdLst/>
              <a:ahLst/>
              <a:cxnLst/>
              <a:rect r="r" b="b" t="t" l="l"/>
              <a:pathLst>
                <a:path h="484784" w="6147593">
                  <a:moveTo>
                    <a:pt x="0" y="0"/>
                  </a:moveTo>
                  <a:lnTo>
                    <a:pt x="6147593" y="0"/>
                  </a:lnTo>
                  <a:lnTo>
                    <a:pt x="6147593" y="484784"/>
                  </a:lnTo>
                  <a:lnTo>
                    <a:pt x="0" y="484784"/>
                  </a:lnTo>
                  <a:close/>
                </a:path>
              </a:pathLst>
            </a:custGeom>
            <a:solidFill>
              <a:srgbClr val="000000">
                <a:alpha val="0"/>
              </a:srgbClr>
            </a:solidFill>
          </p:spPr>
        </p:sp>
        <p:sp>
          <p:nvSpPr>
            <p:cNvPr name="TextBox 27" id="27"/>
            <p:cNvSpPr txBox="true"/>
            <p:nvPr/>
          </p:nvSpPr>
          <p:spPr>
            <a:xfrm>
              <a:off x="0" y="-9525"/>
              <a:ext cx="6147593" cy="494309"/>
            </a:xfrm>
            <a:prstGeom prst="rect">
              <a:avLst/>
            </a:prstGeom>
          </p:spPr>
          <p:txBody>
            <a:bodyPr anchor="t" rtlCol="false" tIns="0" lIns="0" bIns="0" rIns="0"/>
            <a:lstStyle/>
            <a:p>
              <a:pPr algn="l">
                <a:lnSpc>
                  <a:spcPts val="2750"/>
                </a:lnSpc>
              </a:pPr>
              <a:r>
                <a:rPr lang="en-US" sz="2187">
                  <a:solidFill>
                    <a:srgbClr val="FFE5E5"/>
                  </a:solidFill>
                  <a:latin typeface="Dela Gothic One"/>
                  <a:ea typeface="Dela Gothic One"/>
                  <a:cs typeface="Dela Gothic One"/>
                  <a:sym typeface="Dela Gothic One"/>
                </a:rPr>
                <a:t>Personalized Interventions</a:t>
              </a:r>
            </a:p>
          </p:txBody>
        </p:sp>
      </p:grpSp>
      <p:grpSp>
        <p:nvGrpSpPr>
          <p:cNvPr name="Group 28" id="28"/>
          <p:cNvGrpSpPr/>
          <p:nvPr/>
        </p:nvGrpSpPr>
        <p:grpSpPr>
          <a:xfrm rot="0">
            <a:off x="1651844" y="6690272"/>
            <a:ext cx="4615755" cy="1429344"/>
            <a:chOff x="0" y="0"/>
            <a:chExt cx="6154340" cy="1905793"/>
          </a:xfrm>
        </p:grpSpPr>
        <p:sp>
          <p:nvSpPr>
            <p:cNvPr name="Freeform 29" id="29"/>
            <p:cNvSpPr/>
            <p:nvPr/>
          </p:nvSpPr>
          <p:spPr>
            <a:xfrm flipH="false" flipV="false" rot="0">
              <a:off x="0" y="0"/>
              <a:ext cx="6154340" cy="1905793"/>
            </a:xfrm>
            <a:custGeom>
              <a:avLst/>
              <a:gdLst/>
              <a:ahLst/>
              <a:cxnLst/>
              <a:rect r="r" b="b" t="t" l="l"/>
              <a:pathLst>
                <a:path h="1905793" w="6154340">
                  <a:moveTo>
                    <a:pt x="0" y="0"/>
                  </a:moveTo>
                  <a:lnTo>
                    <a:pt x="6154340" y="0"/>
                  </a:lnTo>
                  <a:lnTo>
                    <a:pt x="6154340" y="1905793"/>
                  </a:lnTo>
                  <a:lnTo>
                    <a:pt x="0" y="1905793"/>
                  </a:lnTo>
                  <a:close/>
                </a:path>
              </a:pathLst>
            </a:custGeom>
            <a:solidFill>
              <a:srgbClr val="000000">
                <a:alpha val="0"/>
              </a:srgbClr>
            </a:solidFill>
          </p:spPr>
        </p:sp>
        <p:sp>
          <p:nvSpPr>
            <p:cNvPr name="TextBox 30" id="30"/>
            <p:cNvSpPr txBox="true"/>
            <p:nvPr/>
          </p:nvSpPr>
          <p:spPr>
            <a:xfrm>
              <a:off x="0" y="-57150"/>
              <a:ext cx="6154340" cy="1962943"/>
            </a:xfrm>
            <a:prstGeom prst="rect">
              <a:avLst/>
            </a:prstGeom>
          </p:spPr>
          <p:txBody>
            <a:bodyPr anchor="t" rtlCol="false" tIns="0" lIns="0" bIns="0" rIns="0"/>
            <a:lstStyle/>
            <a:p>
              <a:pPr algn="l">
                <a:lnSpc>
                  <a:spcPts val="2686"/>
                </a:lnSpc>
              </a:pPr>
              <a:r>
                <a:rPr lang="en-US" sz="1686">
                  <a:solidFill>
                    <a:srgbClr val="FFE5E5"/>
                  </a:solidFill>
                  <a:latin typeface="DM Sans"/>
                  <a:ea typeface="DM Sans"/>
                  <a:cs typeface="DM Sans"/>
                  <a:sym typeface="DM Sans"/>
                </a:rPr>
                <a:t>The superior outcomes observed in the AI assistant group underscore the value of dynamic, personalized interventions compared to static content.</a:t>
              </a:r>
            </a:p>
          </p:txBody>
        </p:sp>
      </p:grpSp>
      <p:sp>
        <p:nvSpPr>
          <p:cNvPr name="Freeform 31" id="31"/>
          <p:cNvSpPr/>
          <p:nvPr/>
        </p:nvSpPr>
        <p:spPr>
          <a:xfrm flipH="false" flipV="false" rot="0">
            <a:off x="6479381" y="6242000"/>
            <a:ext cx="496919" cy="496919"/>
          </a:xfrm>
          <a:custGeom>
            <a:avLst/>
            <a:gdLst/>
            <a:ahLst/>
            <a:cxnLst/>
            <a:rect r="r" b="b" t="t" l="l"/>
            <a:pathLst>
              <a:path h="496919" w="496919">
                <a:moveTo>
                  <a:pt x="0" y="0"/>
                </a:moveTo>
                <a:lnTo>
                  <a:pt x="496919" y="0"/>
                </a:lnTo>
                <a:lnTo>
                  <a:pt x="496919" y="496919"/>
                </a:lnTo>
                <a:lnTo>
                  <a:pt x="0" y="496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2" id="32"/>
          <p:cNvGrpSpPr/>
          <p:nvPr/>
        </p:nvGrpSpPr>
        <p:grpSpPr>
          <a:xfrm rot="0">
            <a:off x="6556772" y="6319464"/>
            <a:ext cx="342008" cy="384721"/>
            <a:chOff x="0" y="0"/>
            <a:chExt cx="456011" cy="512962"/>
          </a:xfrm>
        </p:grpSpPr>
        <p:sp>
          <p:nvSpPr>
            <p:cNvPr name="Freeform 33" id="33"/>
            <p:cNvSpPr/>
            <p:nvPr/>
          </p:nvSpPr>
          <p:spPr>
            <a:xfrm flipH="false" flipV="false" rot="0">
              <a:off x="0" y="0"/>
              <a:ext cx="456011" cy="512962"/>
            </a:xfrm>
            <a:custGeom>
              <a:avLst/>
              <a:gdLst/>
              <a:ahLst/>
              <a:cxnLst/>
              <a:rect r="r" b="b" t="t" l="l"/>
              <a:pathLst>
                <a:path h="512962" w="456011">
                  <a:moveTo>
                    <a:pt x="0" y="0"/>
                  </a:moveTo>
                  <a:lnTo>
                    <a:pt x="456011" y="0"/>
                  </a:lnTo>
                  <a:lnTo>
                    <a:pt x="456011" y="512962"/>
                  </a:lnTo>
                  <a:lnTo>
                    <a:pt x="0" y="512962"/>
                  </a:lnTo>
                  <a:close/>
                </a:path>
              </a:pathLst>
            </a:custGeom>
            <a:solidFill>
              <a:srgbClr val="000000">
                <a:alpha val="0"/>
              </a:srgbClr>
            </a:solidFill>
          </p:spPr>
        </p:sp>
        <p:sp>
          <p:nvSpPr>
            <p:cNvPr name="TextBox 34" id="34"/>
            <p:cNvSpPr txBox="true"/>
            <p:nvPr/>
          </p:nvSpPr>
          <p:spPr>
            <a:xfrm>
              <a:off x="0" y="57150"/>
              <a:ext cx="456011" cy="455812"/>
            </a:xfrm>
            <a:prstGeom prst="rect">
              <a:avLst/>
            </a:prstGeom>
          </p:spPr>
          <p:txBody>
            <a:bodyPr anchor="t" rtlCol="false" tIns="0" lIns="0" bIns="0" rIns="0"/>
            <a:lstStyle/>
            <a:p>
              <a:pPr algn="ctr">
                <a:lnSpc>
                  <a:spcPts val="2686"/>
                </a:lnSpc>
              </a:pPr>
              <a:r>
                <a:rPr lang="en-US" sz="2687">
                  <a:solidFill>
                    <a:srgbClr val="FFE5E5"/>
                  </a:solidFill>
                  <a:latin typeface="Dela Gothic One"/>
                  <a:ea typeface="Dela Gothic One"/>
                  <a:cs typeface="Dela Gothic One"/>
                  <a:sym typeface="Dela Gothic One"/>
                </a:rPr>
                <a:t>2</a:t>
              </a:r>
            </a:p>
          </p:txBody>
        </p:sp>
      </p:grpSp>
      <p:grpSp>
        <p:nvGrpSpPr>
          <p:cNvPr name="Group 35" id="35"/>
          <p:cNvGrpSpPr/>
          <p:nvPr/>
        </p:nvGrpSpPr>
        <p:grpSpPr>
          <a:xfrm rot="0">
            <a:off x="7188101" y="6239618"/>
            <a:ext cx="4615755" cy="720030"/>
            <a:chOff x="0" y="0"/>
            <a:chExt cx="6154340" cy="960040"/>
          </a:xfrm>
        </p:grpSpPr>
        <p:sp>
          <p:nvSpPr>
            <p:cNvPr name="Freeform 36" id="36"/>
            <p:cNvSpPr/>
            <p:nvPr/>
          </p:nvSpPr>
          <p:spPr>
            <a:xfrm flipH="false" flipV="false" rot="0">
              <a:off x="0" y="0"/>
              <a:ext cx="6154340" cy="960040"/>
            </a:xfrm>
            <a:custGeom>
              <a:avLst/>
              <a:gdLst/>
              <a:ahLst/>
              <a:cxnLst/>
              <a:rect r="r" b="b" t="t" l="l"/>
              <a:pathLst>
                <a:path h="960040" w="6154340">
                  <a:moveTo>
                    <a:pt x="0" y="0"/>
                  </a:moveTo>
                  <a:lnTo>
                    <a:pt x="6154340" y="0"/>
                  </a:lnTo>
                  <a:lnTo>
                    <a:pt x="6154340" y="960040"/>
                  </a:lnTo>
                  <a:lnTo>
                    <a:pt x="0" y="960040"/>
                  </a:lnTo>
                  <a:close/>
                </a:path>
              </a:pathLst>
            </a:custGeom>
            <a:solidFill>
              <a:srgbClr val="000000">
                <a:alpha val="0"/>
              </a:srgbClr>
            </a:solidFill>
          </p:spPr>
        </p:sp>
        <p:sp>
          <p:nvSpPr>
            <p:cNvPr name="TextBox 37" id="37"/>
            <p:cNvSpPr txBox="true"/>
            <p:nvPr/>
          </p:nvSpPr>
          <p:spPr>
            <a:xfrm>
              <a:off x="0" y="-9525"/>
              <a:ext cx="6154340" cy="969565"/>
            </a:xfrm>
            <a:prstGeom prst="rect">
              <a:avLst/>
            </a:prstGeom>
          </p:spPr>
          <p:txBody>
            <a:bodyPr anchor="t" rtlCol="false" tIns="0" lIns="0" bIns="0" rIns="0"/>
            <a:lstStyle/>
            <a:p>
              <a:pPr algn="l">
                <a:lnSpc>
                  <a:spcPts val="2750"/>
                </a:lnSpc>
              </a:pPr>
              <a:r>
                <a:rPr lang="en-US" sz="2187">
                  <a:solidFill>
                    <a:srgbClr val="FFE5E5"/>
                  </a:solidFill>
                  <a:latin typeface="Dela Gothic One"/>
                  <a:ea typeface="Dela Gothic One"/>
                  <a:cs typeface="Dela Gothic One"/>
                  <a:sym typeface="Dela Gothic One"/>
                </a:rPr>
                <a:t>Abnormal Case Management</a:t>
              </a:r>
            </a:p>
          </p:txBody>
        </p:sp>
      </p:grpSp>
      <p:grpSp>
        <p:nvGrpSpPr>
          <p:cNvPr name="Group 38" id="38"/>
          <p:cNvGrpSpPr/>
          <p:nvPr/>
        </p:nvGrpSpPr>
        <p:grpSpPr>
          <a:xfrm rot="0">
            <a:off x="7188101" y="7046714"/>
            <a:ext cx="4615755" cy="1429344"/>
            <a:chOff x="0" y="0"/>
            <a:chExt cx="6154340" cy="1905793"/>
          </a:xfrm>
        </p:grpSpPr>
        <p:sp>
          <p:nvSpPr>
            <p:cNvPr name="Freeform 39" id="39"/>
            <p:cNvSpPr/>
            <p:nvPr/>
          </p:nvSpPr>
          <p:spPr>
            <a:xfrm flipH="false" flipV="false" rot="0">
              <a:off x="0" y="0"/>
              <a:ext cx="6154340" cy="1905793"/>
            </a:xfrm>
            <a:custGeom>
              <a:avLst/>
              <a:gdLst/>
              <a:ahLst/>
              <a:cxnLst/>
              <a:rect r="r" b="b" t="t" l="l"/>
              <a:pathLst>
                <a:path h="1905793" w="6154340">
                  <a:moveTo>
                    <a:pt x="0" y="0"/>
                  </a:moveTo>
                  <a:lnTo>
                    <a:pt x="6154340" y="0"/>
                  </a:lnTo>
                  <a:lnTo>
                    <a:pt x="6154340" y="1905793"/>
                  </a:lnTo>
                  <a:lnTo>
                    <a:pt x="0" y="1905793"/>
                  </a:lnTo>
                  <a:close/>
                </a:path>
              </a:pathLst>
            </a:custGeom>
            <a:solidFill>
              <a:srgbClr val="000000">
                <a:alpha val="0"/>
              </a:srgbClr>
            </a:solidFill>
          </p:spPr>
        </p:sp>
        <p:sp>
          <p:nvSpPr>
            <p:cNvPr name="TextBox 40" id="40"/>
            <p:cNvSpPr txBox="true"/>
            <p:nvPr/>
          </p:nvSpPr>
          <p:spPr>
            <a:xfrm>
              <a:off x="0" y="-57150"/>
              <a:ext cx="6154340" cy="1962943"/>
            </a:xfrm>
            <a:prstGeom prst="rect">
              <a:avLst/>
            </a:prstGeom>
          </p:spPr>
          <p:txBody>
            <a:bodyPr anchor="t" rtlCol="false" tIns="0" lIns="0" bIns="0" rIns="0"/>
            <a:lstStyle/>
            <a:p>
              <a:pPr algn="l">
                <a:lnSpc>
                  <a:spcPts val="2686"/>
                </a:lnSpc>
              </a:pPr>
              <a:r>
                <a:rPr lang="en-US" sz="1686">
                  <a:solidFill>
                    <a:srgbClr val="FFE5E5"/>
                  </a:solidFill>
                  <a:latin typeface="DM Sans"/>
                  <a:ea typeface="DM Sans"/>
                  <a:cs typeface="DM Sans"/>
                  <a:sym typeface="DM Sans"/>
                </a:rPr>
                <a:t>Our robust error analysis and model refinement processes have proven effective in systematically addressing classification issues and enhancing overall performance.</a:t>
              </a:r>
            </a:p>
          </p:txBody>
        </p:sp>
      </p:grpSp>
      <p:sp>
        <p:nvSpPr>
          <p:cNvPr name="Freeform 41" id="41"/>
          <p:cNvSpPr/>
          <p:nvPr/>
        </p:nvSpPr>
        <p:spPr>
          <a:xfrm flipH="false" flipV="false" rot="0">
            <a:off x="12015639" y="6242000"/>
            <a:ext cx="496920" cy="496919"/>
          </a:xfrm>
          <a:custGeom>
            <a:avLst/>
            <a:gdLst/>
            <a:ahLst/>
            <a:cxnLst/>
            <a:rect r="r" b="b" t="t" l="l"/>
            <a:pathLst>
              <a:path h="496919" w="496920">
                <a:moveTo>
                  <a:pt x="0" y="0"/>
                </a:moveTo>
                <a:lnTo>
                  <a:pt x="496920" y="0"/>
                </a:lnTo>
                <a:lnTo>
                  <a:pt x="496920" y="496919"/>
                </a:lnTo>
                <a:lnTo>
                  <a:pt x="0" y="496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2" id="42"/>
          <p:cNvGrpSpPr/>
          <p:nvPr/>
        </p:nvGrpSpPr>
        <p:grpSpPr>
          <a:xfrm rot="0">
            <a:off x="12093029" y="6319464"/>
            <a:ext cx="342008" cy="384721"/>
            <a:chOff x="0" y="0"/>
            <a:chExt cx="456011" cy="512962"/>
          </a:xfrm>
        </p:grpSpPr>
        <p:sp>
          <p:nvSpPr>
            <p:cNvPr name="Freeform 43" id="43"/>
            <p:cNvSpPr/>
            <p:nvPr/>
          </p:nvSpPr>
          <p:spPr>
            <a:xfrm flipH="false" flipV="false" rot="0">
              <a:off x="0" y="0"/>
              <a:ext cx="456011" cy="512962"/>
            </a:xfrm>
            <a:custGeom>
              <a:avLst/>
              <a:gdLst/>
              <a:ahLst/>
              <a:cxnLst/>
              <a:rect r="r" b="b" t="t" l="l"/>
              <a:pathLst>
                <a:path h="512962" w="456011">
                  <a:moveTo>
                    <a:pt x="0" y="0"/>
                  </a:moveTo>
                  <a:lnTo>
                    <a:pt x="456011" y="0"/>
                  </a:lnTo>
                  <a:lnTo>
                    <a:pt x="456011" y="512962"/>
                  </a:lnTo>
                  <a:lnTo>
                    <a:pt x="0" y="512962"/>
                  </a:lnTo>
                  <a:close/>
                </a:path>
              </a:pathLst>
            </a:custGeom>
            <a:solidFill>
              <a:srgbClr val="000000">
                <a:alpha val="0"/>
              </a:srgbClr>
            </a:solidFill>
          </p:spPr>
        </p:sp>
        <p:sp>
          <p:nvSpPr>
            <p:cNvPr name="TextBox 44" id="44"/>
            <p:cNvSpPr txBox="true"/>
            <p:nvPr/>
          </p:nvSpPr>
          <p:spPr>
            <a:xfrm>
              <a:off x="0" y="57150"/>
              <a:ext cx="456011" cy="455812"/>
            </a:xfrm>
            <a:prstGeom prst="rect">
              <a:avLst/>
            </a:prstGeom>
          </p:spPr>
          <p:txBody>
            <a:bodyPr anchor="t" rtlCol="false" tIns="0" lIns="0" bIns="0" rIns="0"/>
            <a:lstStyle/>
            <a:p>
              <a:pPr algn="ctr">
                <a:lnSpc>
                  <a:spcPts val="2686"/>
                </a:lnSpc>
              </a:pPr>
              <a:r>
                <a:rPr lang="en-US" sz="2687">
                  <a:solidFill>
                    <a:srgbClr val="FFE5E5"/>
                  </a:solidFill>
                  <a:latin typeface="Dela Gothic One"/>
                  <a:ea typeface="Dela Gothic One"/>
                  <a:cs typeface="Dela Gothic One"/>
                  <a:sym typeface="Dela Gothic One"/>
                </a:rPr>
                <a:t>3</a:t>
              </a:r>
            </a:p>
          </p:txBody>
        </p:sp>
      </p:grpSp>
      <p:grpSp>
        <p:nvGrpSpPr>
          <p:cNvPr name="Group 45" id="45"/>
          <p:cNvGrpSpPr/>
          <p:nvPr/>
        </p:nvGrpSpPr>
        <p:grpSpPr>
          <a:xfrm rot="0">
            <a:off x="12724359" y="6239618"/>
            <a:ext cx="3761631" cy="363588"/>
            <a:chOff x="0" y="0"/>
            <a:chExt cx="5015508" cy="484784"/>
          </a:xfrm>
        </p:grpSpPr>
        <p:sp>
          <p:nvSpPr>
            <p:cNvPr name="Freeform 46" id="46"/>
            <p:cNvSpPr/>
            <p:nvPr/>
          </p:nvSpPr>
          <p:spPr>
            <a:xfrm flipH="false" flipV="false" rot="0">
              <a:off x="0" y="0"/>
              <a:ext cx="5015508" cy="484784"/>
            </a:xfrm>
            <a:custGeom>
              <a:avLst/>
              <a:gdLst/>
              <a:ahLst/>
              <a:cxnLst/>
              <a:rect r="r" b="b" t="t" l="l"/>
              <a:pathLst>
                <a:path h="484784" w="5015508">
                  <a:moveTo>
                    <a:pt x="0" y="0"/>
                  </a:moveTo>
                  <a:lnTo>
                    <a:pt x="5015508" y="0"/>
                  </a:lnTo>
                  <a:lnTo>
                    <a:pt x="5015508" y="484784"/>
                  </a:lnTo>
                  <a:lnTo>
                    <a:pt x="0" y="484784"/>
                  </a:lnTo>
                  <a:close/>
                </a:path>
              </a:pathLst>
            </a:custGeom>
            <a:solidFill>
              <a:srgbClr val="000000">
                <a:alpha val="0"/>
              </a:srgbClr>
            </a:solidFill>
          </p:spPr>
        </p:sp>
        <p:sp>
          <p:nvSpPr>
            <p:cNvPr name="TextBox 47" id="47"/>
            <p:cNvSpPr txBox="true"/>
            <p:nvPr/>
          </p:nvSpPr>
          <p:spPr>
            <a:xfrm>
              <a:off x="0" y="-9525"/>
              <a:ext cx="5015508" cy="494309"/>
            </a:xfrm>
            <a:prstGeom prst="rect">
              <a:avLst/>
            </a:prstGeom>
          </p:spPr>
          <p:txBody>
            <a:bodyPr anchor="t" rtlCol="false" tIns="0" lIns="0" bIns="0" rIns="0"/>
            <a:lstStyle/>
            <a:p>
              <a:pPr algn="l">
                <a:lnSpc>
                  <a:spcPts val="2750"/>
                </a:lnSpc>
              </a:pPr>
              <a:r>
                <a:rPr lang="en-US" sz="2187">
                  <a:solidFill>
                    <a:srgbClr val="FFE5E5"/>
                  </a:solidFill>
                  <a:latin typeface="Dela Gothic One"/>
                  <a:ea typeface="Dela Gothic One"/>
                  <a:cs typeface="Dela Gothic One"/>
                  <a:sym typeface="Dela Gothic One"/>
                </a:rPr>
                <a:t>Scalability Challenges</a:t>
              </a:r>
            </a:p>
          </p:txBody>
        </p:sp>
      </p:grpSp>
      <p:grpSp>
        <p:nvGrpSpPr>
          <p:cNvPr name="Group 48" id="48"/>
          <p:cNvGrpSpPr/>
          <p:nvPr/>
        </p:nvGrpSpPr>
        <p:grpSpPr>
          <a:xfrm rot="0">
            <a:off x="12724359" y="6690272"/>
            <a:ext cx="4615755" cy="1429344"/>
            <a:chOff x="0" y="0"/>
            <a:chExt cx="6154340" cy="1905793"/>
          </a:xfrm>
        </p:grpSpPr>
        <p:sp>
          <p:nvSpPr>
            <p:cNvPr name="Freeform 49" id="49"/>
            <p:cNvSpPr/>
            <p:nvPr/>
          </p:nvSpPr>
          <p:spPr>
            <a:xfrm flipH="false" flipV="false" rot="0">
              <a:off x="0" y="0"/>
              <a:ext cx="6154340" cy="1905793"/>
            </a:xfrm>
            <a:custGeom>
              <a:avLst/>
              <a:gdLst/>
              <a:ahLst/>
              <a:cxnLst/>
              <a:rect r="r" b="b" t="t" l="l"/>
              <a:pathLst>
                <a:path h="1905793" w="6154340">
                  <a:moveTo>
                    <a:pt x="0" y="0"/>
                  </a:moveTo>
                  <a:lnTo>
                    <a:pt x="6154340" y="0"/>
                  </a:lnTo>
                  <a:lnTo>
                    <a:pt x="6154340" y="1905793"/>
                  </a:lnTo>
                  <a:lnTo>
                    <a:pt x="0" y="1905793"/>
                  </a:lnTo>
                  <a:close/>
                </a:path>
              </a:pathLst>
            </a:custGeom>
            <a:solidFill>
              <a:srgbClr val="000000">
                <a:alpha val="0"/>
              </a:srgbClr>
            </a:solidFill>
          </p:spPr>
        </p:sp>
        <p:sp>
          <p:nvSpPr>
            <p:cNvPr name="TextBox 50" id="50"/>
            <p:cNvSpPr txBox="true"/>
            <p:nvPr/>
          </p:nvSpPr>
          <p:spPr>
            <a:xfrm>
              <a:off x="0" y="-57150"/>
              <a:ext cx="6154340" cy="1962943"/>
            </a:xfrm>
            <a:prstGeom prst="rect">
              <a:avLst/>
            </a:prstGeom>
          </p:spPr>
          <p:txBody>
            <a:bodyPr anchor="t" rtlCol="false" tIns="0" lIns="0" bIns="0" rIns="0"/>
            <a:lstStyle/>
            <a:p>
              <a:pPr algn="l">
                <a:lnSpc>
                  <a:spcPts val="2686"/>
                </a:lnSpc>
              </a:pPr>
              <a:r>
                <a:rPr lang="en-US" sz="1686">
                  <a:solidFill>
                    <a:srgbClr val="FFE5E5"/>
                  </a:solidFill>
                  <a:latin typeface="DM Sans"/>
                  <a:ea typeface="DM Sans"/>
                  <a:cs typeface="DM Sans"/>
                  <a:sym typeface="DM Sans"/>
                </a:rPr>
                <a:t>While handling ambiguous inputs and diverse linguistic expressions remains a challenge, our modular architecture allows for continuous expansion of capabilities.</a:t>
              </a:r>
            </a:p>
          </p:txBody>
        </p:sp>
      </p:grpSp>
      <p:grpSp>
        <p:nvGrpSpPr>
          <p:cNvPr name="Group 51" id="51"/>
          <p:cNvGrpSpPr/>
          <p:nvPr/>
        </p:nvGrpSpPr>
        <p:grpSpPr>
          <a:xfrm rot="0">
            <a:off x="947886" y="8676829"/>
            <a:ext cx="16392228" cy="736103"/>
            <a:chOff x="0" y="0"/>
            <a:chExt cx="21856304" cy="981471"/>
          </a:xfrm>
        </p:grpSpPr>
        <p:sp>
          <p:nvSpPr>
            <p:cNvPr name="Freeform 52" id="52"/>
            <p:cNvSpPr/>
            <p:nvPr/>
          </p:nvSpPr>
          <p:spPr>
            <a:xfrm flipH="false" flipV="false" rot="0">
              <a:off x="0" y="0"/>
              <a:ext cx="21856305" cy="981471"/>
            </a:xfrm>
            <a:custGeom>
              <a:avLst/>
              <a:gdLst/>
              <a:ahLst/>
              <a:cxnLst/>
              <a:rect r="r" b="b" t="t" l="l"/>
              <a:pathLst>
                <a:path h="981471" w="21856305">
                  <a:moveTo>
                    <a:pt x="0" y="0"/>
                  </a:moveTo>
                  <a:lnTo>
                    <a:pt x="21856305" y="0"/>
                  </a:lnTo>
                  <a:lnTo>
                    <a:pt x="21856305" y="981471"/>
                  </a:lnTo>
                  <a:lnTo>
                    <a:pt x="0" y="981471"/>
                  </a:lnTo>
                  <a:close/>
                </a:path>
              </a:pathLst>
            </a:custGeom>
            <a:solidFill>
              <a:srgbClr val="000000">
                <a:alpha val="0"/>
              </a:srgbClr>
            </a:solidFill>
          </p:spPr>
        </p:sp>
        <p:sp>
          <p:nvSpPr>
            <p:cNvPr name="TextBox 53" id="53"/>
            <p:cNvSpPr txBox="true"/>
            <p:nvPr/>
          </p:nvSpPr>
          <p:spPr>
            <a:xfrm>
              <a:off x="0" y="-57150"/>
              <a:ext cx="21856304" cy="1038621"/>
            </a:xfrm>
            <a:prstGeom prst="rect">
              <a:avLst/>
            </a:prstGeom>
          </p:spPr>
          <p:txBody>
            <a:bodyPr anchor="t" rtlCol="false" tIns="0" lIns="0" bIns="0" rIns="0"/>
            <a:lstStyle/>
            <a:p>
              <a:pPr algn="l">
                <a:lnSpc>
                  <a:spcPts val="2686"/>
                </a:lnSpc>
              </a:pPr>
              <a:r>
                <a:rPr lang="en-US" sz="1686">
                  <a:solidFill>
                    <a:srgbClr val="FFE5E5"/>
                  </a:solidFill>
                  <a:latin typeface="DM Sans"/>
                  <a:ea typeface="DM Sans"/>
                  <a:cs typeface="DM Sans"/>
                  <a:sym typeface="DM Sans"/>
                </a:rPr>
                <a:t>These results highlight the efficacy of an AI-driven approach to mental wellness support. By integrating accurate emotion detection, personalized interventions, and continuous improvement, we deliver significantly enhanced outcomes for our users.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947886" y="2736651"/>
            <a:ext cx="10125224" cy="912316"/>
            <a:chOff x="0" y="0"/>
            <a:chExt cx="13500299" cy="1216422"/>
          </a:xfrm>
        </p:grpSpPr>
        <p:sp>
          <p:nvSpPr>
            <p:cNvPr name="Freeform 7" id="7"/>
            <p:cNvSpPr/>
            <p:nvPr/>
          </p:nvSpPr>
          <p:spPr>
            <a:xfrm flipH="false" flipV="false" rot="0">
              <a:off x="0" y="0"/>
              <a:ext cx="13500298" cy="1216422"/>
            </a:xfrm>
            <a:custGeom>
              <a:avLst/>
              <a:gdLst/>
              <a:ahLst/>
              <a:cxnLst/>
              <a:rect r="r" b="b" t="t" l="l"/>
              <a:pathLst>
                <a:path h="1216422" w="13500298">
                  <a:moveTo>
                    <a:pt x="0" y="0"/>
                  </a:moveTo>
                  <a:lnTo>
                    <a:pt x="13500298" y="0"/>
                  </a:lnTo>
                  <a:lnTo>
                    <a:pt x="13500298" y="1216422"/>
                  </a:lnTo>
                  <a:lnTo>
                    <a:pt x="0" y="1216422"/>
                  </a:lnTo>
                  <a:close/>
                </a:path>
              </a:pathLst>
            </a:custGeom>
            <a:solidFill>
              <a:srgbClr val="000000">
                <a:alpha val="0"/>
              </a:srgbClr>
            </a:solidFill>
          </p:spPr>
        </p:sp>
        <p:sp>
          <p:nvSpPr>
            <p:cNvPr name="TextBox 8" id="8"/>
            <p:cNvSpPr txBox="true"/>
            <p:nvPr/>
          </p:nvSpPr>
          <p:spPr>
            <a:xfrm>
              <a:off x="0" y="-28575"/>
              <a:ext cx="13500299" cy="1244997"/>
            </a:xfrm>
            <a:prstGeom prst="rect">
              <a:avLst/>
            </a:prstGeom>
          </p:spPr>
          <p:txBody>
            <a:bodyPr anchor="t" rtlCol="false" tIns="0" lIns="0" bIns="0" rIns="0"/>
            <a:lstStyle/>
            <a:p>
              <a:pPr algn="l">
                <a:lnSpc>
                  <a:spcPts val="7000"/>
                </a:lnSpc>
              </a:pPr>
              <a:r>
                <a:rPr lang="en-US" sz="5562">
                  <a:solidFill>
                    <a:srgbClr val="FAEBEB"/>
                  </a:solidFill>
                  <a:latin typeface="Dela Gothic One"/>
                  <a:ea typeface="Dela Gothic One"/>
                  <a:cs typeface="Dela Gothic One"/>
                  <a:sym typeface="Dela Gothic One"/>
                </a:rPr>
                <a:t>Summary &amp; Conclusions</a:t>
              </a:r>
            </a:p>
          </p:txBody>
        </p:sp>
      </p:grpSp>
      <p:grpSp>
        <p:nvGrpSpPr>
          <p:cNvPr name="Group 9" id="9"/>
          <p:cNvGrpSpPr/>
          <p:nvPr/>
        </p:nvGrpSpPr>
        <p:grpSpPr>
          <a:xfrm rot="0">
            <a:off x="947886" y="4133404"/>
            <a:ext cx="16392228" cy="1790700"/>
            <a:chOff x="0" y="0"/>
            <a:chExt cx="21856304" cy="2387600"/>
          </a:xfrm>
        </p:grpSpPr>
        <p:sp>
          <p:nvSpPr>
            <p:cNvPr name="Freeform 10" id="10"/>
            <p:cNvSpPr/>
            <p:nvPr/>
          </p:nvSpPr>
          <p:spPr>
            <a:xfrm flipH="false" flipV="false" rot="0">
              <a:off x="0" y="0"/>
              <a:ext cx="21856305" cy="2387600"/>
            </a:xfrm>
            <a:custGeom>
              <a:avLst/>
              <a:gdLst/>
              <a:ahLst/>
              <a:cxnLst/>
              <a:rect r="r" b="b" t="t" l="l"/>
              <a:pathLst>
                <a:path h="2387600" w="21856305">
                  <a:moveTo>
                    <a:pt x="0" y="0"/>
                  </a:moveTo>
                  <a:lnTo>
                    <a:pt x="21856305" y="0"/>
                  </a:lnTo>
                  <a:lnTo>
                    <a:pt x="21856305" y="2387600"/>
                  </a:lnTo>
                  <a:lnTo>
                    <a:pt x="0" y="2387600"/>
                  </a:lnTo>
                  <a:close/>
                </a:path>
              </a:pathLst>
            </a:custGeom>
            <a:solidFill>
              <a:srgbClr val="000000">
                <a:alpha val="0"/>
              </a:srgbClr>
            </a:solidFill>
          </p:spPr>
        </p:sp>
        <p:sp>
          <p:nvSpPr>
            <p:cNvPr name="TextBox 11" id="11"/>
            <p:cNvSpPr txBox="true"/>
            <p:nvPr/>
          </p:nvSpPr>
          <p:spPr>
            <a:xfrm>
              <a:off x="0" y="-76200"/>
              <a:ext cx="21856304" cy="2463800"/>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In this study, we have presented a women-centric, AI-powered solution that leverages advanced natural language processing to deliver highly personalized mental wellness support. By dynamically adapting our interventions based on each user's unique emotional state and preferences, our distributed system approach not only meets the growing demand for accessible mental health resources, but also outperforms generic wellness applications.</a:t>
              </a:r>
            </a:p>
          </p:txBody>
        </p:sp>
      </p:grpSp>
      <p:grpSp>
        <p:nvGrpSpPr>
          <p:cNvPr name="Group 12" id="12"/>
          <p:cNvGrpSpPr/>
          <p:nvPr/>
        </p:nvGrpSpPr>
        <p:grpSpPr>
          <a:xfrm rot="0">
            <a:off x="947886" y="6171605"/>
            <a:ext cx="16392228" cy="1357312"/>
            <a:chOff x="0" y="0"/>
            <a:chExt cx="21856304" cy="1809749"/>
          </a:xfrm>
        </p:grpSpPr>
        <p:sp>
          <p:nvSpPr>
            <p:cNvPr name="Freeform 13" id="13"/>
            <p:cNvSpPr/>
            <p:nvPr/>
          </p:nvSpPr>
          <p:spPr>
            <a:xfrm flipH="false" flipV="false" rot="0">
              <a:off x="0" y="0"/>
              <a:ext cx="21856305" cy="1809749"/>
            </a:xfrm>
            <a:custGeom>
              <a:avLst/>
              <a:gdLst/>
              <a:ahLst/>
              <a:cxnLst/>
              <a:rect r="r" b="b" t="t" l="l"/>
              <a:pathLst>
                <a:path h="1809749" w="21856305">
                  <a:moveTo>
                    <a:pt x="0" y="0"/>
                  </a:moveTo>
                  <a:lnTo>
                    <a:pt x="21856305" y="0"/>
                  </a:lnTo>
                  <a:lnTo>
                    <a:pt x="21856305" y="1809749"/>
                  </a:lnTo>
                  <a:lnTo>
                    <a:pt x="0" y="1809749"/>
                  </a:lnTo>
                  <a:close/>
                </a:path>
              </a:pathLst>
            </a:custGeom>
            <a:solidFill>
              <a:srgbClr val="000000">
                <a:alpha val="0"/>
              </a:srgbClr>
            </a:solidFill>
          </p:spPr>
        </p:sp>
        <p:sp>
          <p:nvSpPr>
            <p:cNvPr name="TextBox 14" id="14"/>
            <p:cNvSpPr txBox="true"/>
            <p:nvPr/>
          </p:nvSpPr>
          <p:spPr>
            <a:xfrm>
              <a:off x="0" y="-76200"/>
              <a:ext cx="21856304" cy="1885949"/>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We conclude that our innovative approach provides a robust and effective solution for addressing the mental health needs of women, with significant improvements in user stress and anxiety metrics as well as high technical performance of the underlying emotion detection model.</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947886" y="833884"/>
            <a:ext cx="15511314" cy="912316"/>
            <a:chOff x="0" y="0"/>
            <a:chExt cx="20681752" cy="1216421"/>
          </a:xfrm>
        </p:grpSpPr>
        <p:sp>
          <p:nvSpPr>
            <p:cNvPr name="Freeform 7" id="7"/>
            <p:cNvSpPr/>
            <p:nvPr/>
          </p:nvSpPr>
          <p:spPr>
            <a:xfrm flipH="false" flipV="false" rot="0">
              <a:off x="0" y="0"/>
              <a:ext cx="20681752" cy="1216421"/>
            </a:xfrm>
            <a:custGeom>
              <a:avLst/>
              <a:gdLst/>
              <a:ahLst/>
              <a:cxnLst/>
              <a:rect r="r" b="b" t="t" l="l"/>
              <a:pathLst>
                <a:path h="1216421" w="20681752">
                  <a:moveTo>
                    <a:pt x="0" y="0"/>
                  </a:moveTo>
                  <a:lnTo>
                    <a:pt x="20681752" y="0"/>
                  </a:lnTo>
                  <a:lnTo>
                    <a:pt x="20681752" y="1216421"/>
                  </a:lnTo>
                  <a:lnTo>
                    <a:pt x="0" y="1216421"/>
                  </a:lnTo>
                  <a:close/>
                </a:path>
              </a:pathLst>
            </a:custGeom>
            <a:solidFill>
              <a:srgbClr val="000000">
                <a:alpha val="0"/>
              </a:srgbClr>
            </a:solidFill>
          </p:spPr>
        </p:sp>
        <p:sp>
          <p:nvSpPr>
            <p:cNvPr name="TextBox 8" id="8"/>
            <p:cNvSpPr txBox="true"/>
            <p:nvPr/>
          </p:nvSpPr>
          <p:spPr>
            <a:xfrm>
              <a:off x="0" y="-28575"/>
              <a:ext cx="20681752" cy="1244996"/>
            </a:xfrm>
            <a:prstGeom prst="rect">
              <a:avLst/>
            </a:prstGeom>
          </p:spPr>
          <p:txBody>
            <a:bodyPr anchor="t" rtlCol="false" tIns="0" lIns="0" bIns="0" rIns="0"/>
            <a:lstStyle/>
            <a:p>
              <a:pPr algn="l">
                <a:lnSpc>
                  <a:spcPts val="7000"/>
                </a:lnSpc>
              </a:pPr>
              <a:r>
                <a:rPr lang="en-US" sz="5562">
                  <a:solidFill>
                    <a:srgbClr val="FAEBEB"/>
                  </a:solidFill>
                  <a:latin typeface="Dela Gothic One"/>
                  <a:ea typeface="Dela Gothic One"/>
                  <a:cs typeface="Dela Gothic One"/>
                  <a:sym typeface="Dela Gothic One"/>
                </a:rPr>
                <a:t>Key Outcomes &amp; Recommendations</a:t>
              </a:r>
            </a:p>
          </p:txBody>
        </p:sp>
      </p:grpSp>
      <p:grpSp>
        <p:nvGrpSpPr>
          <p:cNvPr name="Group 9" id="9"/>
          <p:cNvGrpSpPr/>
          <p:nvPr/>
        </p:nvGrpSpPr>
        <p:grpSpPr>
          <a:xfrm rot="0">
            <a:off x="947886" y="2401640"/>
            <a:ext cx="5701605" cy="734020"/>
            <a:chOff x="0" y="0"/>
            <a:chExt cx="7602140" cy="978694"/>
          </a:xfrm>
        </p:grpSpPr>
        <p:sp>
          <p:nvSpPr>
            <p:cNvPr name="Freeform 10" id="10"/>
            <p:cNvSpPr/>
            <p:nvPr/>
          </p:nvSpPr>
          <p:spPr>
            <a:xfrm flipH="false" flipV="false" rot="0">
              <a:off x="0" y="0"/>
              <a:ext cx="7602140" cy="978694"/>
            </a:xfrm>
            <a:custGeom>
              <a:avLst/>
              <a:gdLst/>
              <a:ahLst/>
              <a:cxnLst/>
              <a:rect r="r" b="b" t="t" l="l"/>
              <a:pathLst>
                <a:path h="978694" w="7602140">
                  <a:moveTo>
                    <a:pt x="0" y="0"/>
                  </a:moveTo>
                  <a:lnTo>
                    <a:pt x="7602140" y="0"/>
                  </a:lnTo>
                  <a:lnTo>
                    <a:pt x="7602140" y="978694"/>
                  </a:lnTo>
                  <a:lnTo>
                    <a:pt x="0" y="978694"/>
                  </a:lnTo>
                  <a:close/>
                </a:path>
              </a:pathLst>
            </a:custGeom>
            <a:solidFill>
              <a:srgbClr val="000000">
                <a:alpha val="0"/>
              </a:srgbClr>
            </a:solidFill>
          </p:spPr>
        </p:sp>
        <p:sp>
          <p:nvSpPr>
            <p:cNvPr name="TextBox 11" id="11"/>
            <p:cNvSpPr txBox="true"/>
            <p:nvPr/>
          </p:nvSpPr>
          <p:spPr>
            <a:xfrm>
              <a:off x="0" y="-19050"/>
              <a:ext cx="7602140" cy="997744"/>
            </a:xfrm>
            <a:prstGeom prst="rect">
              <a:avLst/>
            </a:prstGeom>
          </p:spPr>
          <p:txBody>
            <a:bodyPr anchor="t" rtlCol="false" tIns="0" lIns="0" bIns="0" rIns="0"/>
            <a:lstStyle/>
            <a:p>
              <a:pPr algn="l">
                <a:lnSpc>
                  <a:spcPts val="5562"/>
                </a:lnSpc>
              </a:pPr>
              <a:r>
                <a:rPr lang="en-US" sz="4437">
                  <a:solidFill>
                    <a:srgbClr val="FAEBEB"/>
                  </a:solidFill>
                  <a:latin typeface="Dela Gothic One"/>
                  <a:ea typeface="Dela Gothic One"/>
                  <a:cs typeface="Dela Gothic One"/>
                  <a:sym typeface="Dela Gothic One"/>
                </a:rPr>
                <a:t>Key Outcomes</a:t>
              </a:r>
            </a:p>
          </p:txBody>
        </p:sp>
      </p:grpSp>
      <p:sp>
        <p:nvSpPr>
          <p:cNvPr name="Freeform 12" id="12"/>
          <p:cNvSpPr/>
          <p:nvPr/>
        </p:nvSpPr>
        <p:spPr>
          <a:xfrm flipH="false" flipV="false" rot="0">
            <a:off x="943124" y="3740200"/>
            <a:ext cx="618840" cy="618840"/>
          </a:xfrm>
          <a:custGeom>
            <a:avLst/>
            <a:gdLst/>
            <a:ahLst/>
            <a:cxnLst/>
            <a:rect r="r" b="b" t="t" l="l"/>
            <a:pathLst>
              <a:path h="618840" w="618840">
                <a:moveTo>
                  <a:pt x="0" y="0"/>
                </a:moveTo>
                <a:lnTo>
                  <a:pt x="618840" y="0"/>
                </a:lnTo>
                <a:lnTo>
                  <a:pt x="618840" y="618840"/>
                </a:lnTo>
                <a:lnTo>
                  <a:pt x="0" y="618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38746" y="3825254"/>
            <a:ext cx="427584" cy="491579"/>
            <a:chOff x="0" y="0"/>
            <a:chExt cx="570112" cy="655438"/>
          </a:xfrm>
        </p:grpSpPr>
        <p:sp>
          <p:nvSpPr>
            <p:cNvPr name="Freeform 14" id="14"/>
            <p:cNvSpPr/>
            <p:nvPr/>
          </p:nvSpPr>
          <p:spPr>
            <a:xfrm flipH="false" flipV="false" rot="0">
              <a:off x="0" y="0"/>
              <a:ext cx="570112" cy="655438"/>
            </a:xfrm>
            <a:custGeom>
              <a:avLst/>
              <a:gdLst/>
              <a:ahLst/>
              <a:cxnLst/>
              <a:rect r="r" b="b" t="t" l="l"/>
              <a:pathLst>
                <a:path h="655438" w="570112">
                  <a:moveTo>
                    <a:pt x="0" y="0"/>
                  </a:moveTo>
                  <a:lnTo>
                    <a:pt x="570112" y="0"/>
                  </a:lnTo>
                  <a:lnTo>
                    <a:pt x="570112" y="655438"/>
                  </a:lnTo>
                  <a:lnTo>
                    <a:pt x="0" y="655438"/>
                  </a:lnTo>
                  <a:close/>
                </a:path>
              </a:pathLst>
            </a:custGeom>
            <a:solidFill>
              <a:srgbClr val="000000">
                <a:alpha val="0"/>
              </a:srgbClr>
            </a:solidFill>
          </p:spPr>
        </p:sp>
        <p:sp>
          <p:nvSpPr>
            <p:cNvPr name="TextBox 15" id="15"/>
            <p:cNvSpPr txBox="true"/>
            <p:nvPr/>
          </p:nvSpPr>
          <p:spPr>
            <a:xfrm>
              <a:off x="0" y="57150"/>
              <a:ext cx="570112" cy="598288"/>
            </a:xfrm>
            <a:prstGeom prst="rect">
              <a:avLst/>
            </a:prstGeom>
          </p:spPr>
          <p:txBody>
            <a:bodyPr anchor="t" rtlCol="false" tIns="0" lIns="0" bIns="0" rIns="0"/>
            <a:lstStyle/>
            <a:p>
              <a:pPr algn="ctr">
                <a:lnSpc>
                  <a:spcPts val="3312"/>
                </a:lnSpc>
              </a:pPr>
              <a:r>
                <a:rPr lang="en-US" sz="3311">
                  <a:solidFill>
                    <a:srgbClr val="FFE5E5"/>
                  </a:solidFill>
                  <a:latin typeface="Dela Gothic One"/>
                  <a:ea typeface="Dela Gothic One"/>
                  <a:cs typeface="Dela Gothic One"/>
                  <a:sym typeface="Dela Gothic One"/>
                </a:rPr>
                <a:t>1</a:t>
              </a:r>
            </a:p>
          </p:txBody>
        </p:sp>
      </p:grpSp>
      <p:grpSp>
        <p:nvGrpSpPr>
          <p:cNvPr name="Group 16" id="16"/>
          <p:cNvGrpSpPr/>
          <p:nvPr/>
        </p:nvGrpSpPr>
        <p:grpSpPr>
          <a:xfrm rot="0">
            <a:off x="1827907" y="3723531"/>
            <a:ext cx="6985695" cy="912019"/>
            <a:chOff x="0" y="0"/>
            <a:chExt cx="9314260" cy="1216026"/>
          </a:xfrm>
        </p:grpSpPr>
        <p:sp>
          <p:nvSpPr>
            <p:cNvPr name="Freeform 17" id="17"/>
            <p:cNvSpPr/>
            <p:nvPr/>
          </p:nvSpPr>
          <p:spPr>
            <a:xfrm flipH="false" flipV="false" rot="0">
              <a:off x="0" y="0"/>
              <a:ext cx="9314260" cy="1216026"/>
            </a:xfrm>
            <a:custGeom>
              <a:avLst/>
              <a:gdLst/>
              <a:ahLst/>
              <a:cxnLst/>
              <a:rect r="r" b="b" t="t" l="l"/>
              <a:pathLst>
                <a:path h="1216026" w="9314260">
                  <a:moveTo>
                    <a:pt x="0" y="0"/>
                  </a:moveTo>
                  <a:lnTo>
                    <a:pt x="9314260" y="0"/>
                  </a:lnTo>
                  <a:lnTo>
                    <a:pt x="9314260" y="1216026"/>
                  </a:lnTo>
                  <a:lnTo>
                    <a:pt x="0" y="1216026"/>
                  </a:lnTo>
                  <a:close/>
                </a:path>
              </a:pathLst>
            </a:custGeom>
            <a:solidFill>
              <a:srgbClr val="000000">
                <a:alpha val="0"/>
              </a:srgbClr>
            </a:solidFill>
          </p:spPr>
        </p:sp>
        <p:sp>
          <p:nvSpPr>
            <p:cNvPr name="TextBox 18" id="18"/>
            <p:cNvSpPr txBox="true"/>
            <p:nvPr/>
          </p:nvSpPr>
          <p:spPr>
            <a:xfrm>
              <a:off x="0" y="-28575"/>
              <a:ext cx="9314260" cy="1244601"/>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Significant improvements in user stress/anxiety metrics</a:t>
              </a:r>
            </a:p>
          </p:txBody>
        </p:sp>
      </p:grpSp>
      <p:sp>
        <p:nvSpPr>
          <p:cNvPr name="Freeform 19" id="19"/>
          <p:cNvSpPr/>
          <p:nvPr/>
        </p:nvSpPr>
        <p:spPr>
          <a:xfrm flipH="false" flipV="false" rot="0">
            <a:off x="943124" y="5229522"/>
            <a:ext cx="618840" cy="618840"/>
          </a:xfrm>
          <a:custGeom>
            <a:avLst/>
            <a:gdLst/>
            <a:ahLst/>
            <a:cxnLst/>
            <a:rect r="r" b="b" t="t" l="l"/>
            <a:pathLst>
              <a:path h="618840" w="618840">
                <a:moveTo>
                  <a:pt x="0" y="0"/>
                </a:moveTo>
                <a:lnTo>
                  <a:pt x="618840" y="0"/>
                </a:lnTo>
                <a:lnTo>
                  <a:pt x="618840" y="618840"/>
                </a:lnTo>
                <a:lnTo>
                  <a:pt x="0" y="618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038746" y="5314577"/>
            <a:ext cx="427584" cy="491579"/>
            <a:chOff x="0" y="0"/>
            <a:chExt cx="570112" cy="655438"/>
          </a:xfrm>
        </p:grpSpPr>
        <p:sp>
          <p:nvSpPr>
            <p:cNvPr name="Freeform 21" id="21"/>
            <p:cNvSpPr/>
            <p:nvPr/>
          </p:nvSpPr>
          <p:spPr>
            <a:xfrm flipH="false" flipV="false" rot="0">
              <a:off x="0" y="0"/>
              <a:ext cx="570112" cy="655438"/>
            </a:xfrm>
            <a:custGeom>
              <a:avLst/>
              <a:gdLst/>
              <a:ahLst/>
              <a:cxnLst/>
              <a:rect r="r" b="b" t="t" l="l"/>
              <a:pathLst>
                <a:path h="655438" w="570112">
                  <a:moveTo>
                    <a:pt x="0" y="0"/>
                  </a:moveTo>
                  <a:lnTo>
                    <a:pt x="570112" y="0"/>
                  </a:lnTo>
                  <a:lnTo>
                    <a:pt x="570112" y="655438"/>
                  </a:lnTo>
                  <a:lnTo>
                    <a:pt x="0" y="655438"/>
                  </a:lnTo>
                  <a:close/>
                </a:path>
              </a:pathLst>
            </a:custGeom>
            <a:solidFill>
              <a:srgbClr val="000000">
                <a:alpha val="0"/>
              </a:srgbClr>
            </a:solidFill>
          </p:spPr>
        </p:sp>
        <p:sp>
          <p:nvSpPr>
            <p:cNvPr name="TextBox 22" id="22"/>
            <p:cNvSpPr txBox="true"/>
            <p:nvPr/>
          </p:nvSpPr>
          <p:spPr>
            <a:xfrm>
              <a:off x="0" y="57150"/>
              <a:ext cx="570112" cy="598288"/>
            </a:xfrm>
            <a:prstGeom prst="rect">
              <a:avLst/>
            </a:prstGeom>
          </p:spPr>
          <p:txBody>
            <a:bodyPr anchor="t" rtlCol="false" tIns="0" lIns="0" bIns="0" rIns="0"/>
            <a:lstStyle/>
            <a:p>
              <a:pPr algn="ctr">
                <a:lnSpc>
                  <a:spcPts val="3312"/>
                </a:lnSpc>
              </a:pPr>
              <a:r>
                <a:rPr lang="en-US" sz="3311">
                  <a:solidFill>
                    <a:srgbClr val="FFE5E5"/>
                  </a:solidFill>
                  <a:latin typeface="Dela Gothic One"/>
                  <a:ea typeface="Dela Gothic One"/>
                  <a:cs typeface="Dela Gothic One"/>
                  <a:sym typeface="Dela Gothic One"/>
                </a:rPr>
                <a:t>2</a:t>
              </a:r>
            </a:p>
          </p:txBody>
        </p:sp>
      </p:grpSp>
      <p:grpSp>
        <p:nvGrpSpPr>
          <p:cNvPr name="Group 23" id="23"/>
          <p:cNvGrpSpPr/>
          <p:nvPr/>
        </p:nvGrpSpPr>
        <p:grpSpPr>
          <a:xfrm rot="0">
            <a:off x="1827907" y="5212854"/>
            <a:ext cx="6985695" cy="912019"/>
            <a:chOff x="0" y="0"/>
            <a:chExt cx="9314260" cy="1216026"/>
          </a:xfrm>
        </p:grpSpPr>
        <p:sp>
          <p:nvSpPr>
            <p:cNvPr name="Freeform 24" id="24"/>
            <p:cNvSpPr/>
            <p:nvPr/>
          </p:nvSpPr>
          <p:spPr>
            <a:xfrm flipH="false" flipV="false" rot="0">
              <a:off x="0" y="0"/>
              <a:ext cx="9314260" cy="1216026"/>
            </a:xfrm>
            <a:custGeom>
              <a:avLst/>
              <a:gdLst/>
              <a:ahLst/>
              <a:cxnLst/>
              <a:rect r="r" b="b" t="t" l="l"/>
              <a:pathLst>
                <a:path h="1216026" w="9314260">
                  <a:moveTo>
                    <a:pt x="0" y="0"/>
                  </a:moveTo>
                  <a:lnTo>
                    <a:pt x="9314260" y="0"/>
                  </a:lnTo>
                  <a:lnTo>
                    <a:pt x="9314260" y="1216026"/>
                  </a:lnTo>
                  <a:lnTo>
                    <a:pt x="0" y="1216026"/>
                  </a:lnTo>
                  <a:close/>
                </a:path>
              </a:pathLst>
            </a:custGeom>
            <a:solidFill>
              <a:srgbClr val="000000">
                <a:alpha val="0"/>
              </a:srgbClr>
            </a:solidFill>
          </p:spPr>
        </p:sp>
        <p:sp>
          <p:nvSpPr>
            <p:cNvPr name="TextBox 25" id="25"/>
            <p:cNvSpPr txBox="true"/>
            <p:nvPr/>
          </p:nvSpPr>
          <p:spPr>
            <a:xfrm>
              <a:off x="0" y="-28575"/>
              <a:ext cx="9314260" cy="1244601"/>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Robust technical performance with high model F1-scores</a:t>
              </a:r>
            </a:p>
          </p:txBody>
        </p:sp>
      </p:grpSp>
      <p:grpSp>
        <p:nvGrpSpPr>
          <p:cNvPr name="Group 26" id="26"/>
          <p:cNvGrpSpPr/>
          <p:nvPr/>
        </p:nvGrpSpPr>
        <p:grpSpPr>
          <a:xfrm rot="0">
            <a:off x="9483924" y="2401640"/>
            <a:ext cx="6323260" cy="734020"/>
            <a:chOff x="0" y="0"/>
            <a:chExt cx="8431013" cy="978694"/>
          </a:xfrm>
        </p:grpSpPr>
        <p:sp>
          <p:nvSpPr>
            <p:cNvPr name="Freeform 27" id="27"/>
            <p:cNvSpPr/>
            <p:nvPr/>
          </p:nvSpPr>
          <p:spPr>
            <a:xfrm flipH="false" flipV="false" rot="0">
              <a:off x="0" y="0"/>
              <a:ext cx="8431013" cy="978694"/>
            </a:xfrm>
            <a:custGeom>
              <a:avLst/>
              <a:gdLst/>
              <a:ahLst/>
              <a:cxnLst/>
              <a:rect r="r" b="b" t="t" l="l"/>
              <a:pathLst>
                <a:path h="978694" w="8431013">
                  <a:moveTo>
                    <a:pt x="0" y="0"/>
                  </a:moveTo>
                  <a:lnTo>
                    <a:pt x="8431013" y="0"/>
                  </a:lnTo>
                  <a:lnTo>
                    <a:pt x="8431013" y="978694"/>
                  </a:lnTo>
                  <a:lnTo>
                    <a:pt x="0" y="978694"/>
                  </a:lnTo>
                  <a:close/>
                </a:path>
              </a:pathLst>
            </a:custGeom>
            <a:solidFill>
              <a:srgbClr val="000000">
                <a:alpha val="0"/>
              </a:srgbClr>
            </a:solidFill>
          </p:spPr>
        </p:sp>
        <p:sp>
          <p:nvSpPr>
            <p:cNvPr name="TextBox 28" id="28"/>
            <p:cNvSpPr txBox="true"/>
            <p:nvPr/>
          </p:nvSpPr>
          <p:spPr>
            <a:xfrm>
              <a:off x="0" y="-19050"/>
              <a:ext cx="8431013" cy="997744"/>
            </a:xfrm>
            <a:prstGeom prst="rect">
              <a:avLst/>
            </a:prstGeom>
          </p:spPr>
          <p:txBody>
            <a:bodyPr anchor="t" rtlCol="false" tIns="0" lIns="0" bIns="0" rIns="0"/>
            <a:lstStyle/>
            <a:p>
              <a:pPr algn="l">
                <a:lnSpc>
                  <a:spcPts val="5562"/>
                </a:lnSpc>
              </a:pPr>
              <a:r>
                <a:rPr lang="en-US" sz="4437">
                  <a:solidFill>
                    <a:srgbClr val="FAEBEB"/>
                  </a:solidFill>
                  <a:latin typeface="Dela Gothic One"/>
                  <a:ea typeface="Dela Gothic One"/>
                  <a:cs typeface="Dela Gothic One"/>
                  <a:sym typeface="Dela Gothic One"/>
                </a:rPr>
                <a:t>Recommendations</a:t>
              </a:r>
            </a:p>
          </p:txBody>
        </p:sp>
      </p:grpSp>
      <p:sp>
        <p:nvSpPr>
          <p:cNvPr name="Freeform 29" id="29"/>
          <p:cNvSpPr/>
          <p:nvPr/>
        </p:nvSpPr>
        <p:spPr>
          <a:xfrm flipH="false" flipV="false" rot="0">
            <a:off x="9479161" y="3740200"/>
            <a:ext cx="618840" cy="618840"/>
          </a:xfrm>
          <a:custGeom>
            <a:avLst/>
            <a:gdLst/>
            <a:ahLst/>
            <a:cxnLst/>
            <a:rect r="r" b="b" t="t" l="l"/>
            <a:pathLst>
              <a:path h="618840" w="618840">
                <a:moveTo>
                  <a:pt x="0" y="0"/>
                </a:moveTo>
                <a:lnTo>
                  <a:pt x="618840" y="0"/>
                </a:lnTo>
                <a:lnTo>
                  <a:pt x="618840" y="618840"/>
                </a:lnTo>
                <a:lnTo>
                  <a:pt x="0" y="618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0" id="30"/>
          <p:cNvGrpSpPr/>
          <p:nvPr/>
        </p:nvGrpSpPr>
        <p:grpSpPr>
          <a:xfrm rot="0">
            <a:off x="9574782" y="3825254"/>
            <a:ext cx="427584" cy="491579"/>
            <a:chOff x="0" y="0"/>
            <a:chExt cx="570112" cy="655438"/>
          </a:xfrm>
        </p:grpSpPr>
        <p:sp>
          <p:nvSpPr>
            <p:cNvPr name="Freeform 31" id="31"/>
            <p:cNvSpPr/>
            <p:nvPr/>
          </p:nvSpPr>
          <p:spPr>
            <a:xfrm flipH="false" flipV="false" rot="0">
              <a:off x="0" y="0"/>
              <a:ext cx="570112" cy="655438"/>
            </a:xfrm>
            <a:custGeom>
              <a:avLst/>
              <a:gdLst/>
              <a:ahLst/>
              <a:cxnLst/>
              <a:rect r="r" b="b" t="t" l="l"/>
              <a:pathLst>
                <a:path h="655438" w="570112">
                  <a:moveTo>
                    <a:pt x="0" y="0"/>
                  </a:moveTo>
                  <a:lnTo>
                    <a:pt x="570112" y="0"/>
                  </a:lnTo>
                  <a:lnTo>
                    <a:pt x="570112" y="655438"/>
                  </a:lnTo>
                  <a:lnTo>
                    <a:pt x="0" y="655438"/>
                  </a:lnTo>
                  <a:close/>
                </a:path>
              </a:pathLst>
            </a:custGeom>
            <a:solidFill>
              <a:srgbClr val="000000">
                <a:alpha val="0"/>
              </a:srgbClr>
            </a:solidFill>
          </p:spPr>
        </p:sp>
        <p:sp>
          <p:nvSpPr>
            <p:cNvPr name="TextBox 32" id="32"/>
            <p:cNvSpPr txBox="true"/>
            <p:nvPr/>
          </p:nvSpPr>
          <p:spPr>
            <a:xfrm>
              <a:off x="0" y="57150"/>
              <a:ext cx="570112" cy="598288"/>
            </a:xfrm>
            <a:prstGeom prst="rect">
              <a:avLst/>
            </a:prstGeom>
          </p:spPr>
          <p:txBody>
            <a:bodyPr anchor="t" rtlCol="false" tIns="0" lIns="0" bIns="0" rIns="0"/>
            <a:lstStyle/>
            <a:p>
              <a:pPr algn="ctr">
                <a:lnSpc>
                  <a:spcPts val="3312"/>
                </a:lnSpc>
              </a:pPr>
              <a:r>
                <a:rPr lang="en-US" sz="3311">
                  <a:solidFill>
                    <a:srgbClr val="FFE5E5"/>
                  </a:solidFill>
                  <a:latin typeface="Dela Gothic One"/>
                  <a:ea typeface="Dela Gothic One"/>
                  <a:cs typeface="Dela Gothic One"/>
                  <a:sym typeface="Dela Gothic One"/>
                </a:rPr>
                <a:t>1</a:t>
              </a:r>
            </a:p>
          </p:txBody>
        </p:sp>
      </p:grpSp>
      <p:grpSp>
        <p:nvGrpSpPr>
          <p:cNvPr name="Group 33" id="33"/>
          <p:cNvGrpSpPr/>
          <p:nvPr/>
        </p:nvGrpSpPr>
        <p:grpSpPr>
          <a:xfrm rot="0">
            <a:off x="10363944" y="3723531"/>
            <a:ext cx="6985695" cy="912019"/>
            <a:chOff x="0" y="0"/>
            <a:chExt cx="9314260" cy="1216026"/>
          </a:xfrm>
        </p:grpSpPr>
        <p:sp>
          <p:nvSpPr>
            <p:cNvPr name="Freeform 34" id="34"/>
            <p:cNvSpPr/>
            <p:nvPr/>
          </p:nvSpPr>
          <p:spPr>
            <a:xfrm flipH="false" flipV="false" rot="0">
              <a:off x="0" y="0"/>
              <a:ext cx="9314260" cy="1216026"/>
            </a:xfrm>
            <a:custGeom>
              <a:avLst/>
              <a:gdLst/>
              <a:ahLst/>
              <a:cxnLst/>
              <a:rect r="r" b="b" t="t" l="l"/>
              <a:pathLst>
                <a:path h="1216026" w="9314260">
                  <a:moveTo>
                    <a:pt x="0" y="0"/>
                  </a:moveTo>
                  <a:lnTo>
                    <a:pt x="9314260" y="0"/>
                  </a:lnTo>
                  <a:lnTo>
                    <a:pt x="9314260" y="1216026"/>
                  </a:lnTo>
                  <a:lnTo>
                    <a:pt x="0" y="1216026"/>
                  </a:lnTo>
                  <a:close/>
                </a:path>
              </a:pathLst>
            </a:custGeom>
            <a:solidFill>
              <a:srgbClr val="000000">
                <a:alpha val="0"/>
              </a:srgbClr>
            </a:solidFill>
          </p:spPr>
        </p:sp>
        <p:sp>
          <p:nvSpPr>
            <p:cNvPr name="TextBox 35" id="35"/>
            <p:cNvSpPr txBox="true"/>
            <p:nvPr/>
          </p:nvSpPr>
          <p:spPr>
            <a:xfrm>
              <a:off x="0" y="-28575"/>
              <a:ext cx="9314260" cy="1244601"/>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Expand dataset for increased diversity and robustness</a:t>
              </a:r>
            </a:p>
          </p:txBody>
        </p:sp>
      </p:grpSp>
      <p:sp>
        <p:nvSpPr>
          <p:cNvPr name="Freeform 36" id="36"/>
          <p:cNvSpPr/>
          <p:nvPr/>
        </p:nvSpPr>
        <p:spPr>
          <a:xfrm flipH="false" flipV="false" rot="0">
            <a:off x="9479161" y="5229522"/>
            <a:ext cx="618840" cy="618840"/>
          </a:xfrm>
          <a:custGeom>
            <a:avLst/>
            <a:gdLst/>
            <a:ahLst/>
            <a:cxnLst/>
            <a:rect r="r" b="b" t="t" l="l"/>
            <a:pathLst>
              <a:path h="618840" w="618840">
                <a:moveTo>
                  <a:pt x="0" y="0"/>
                </a:moveTo>
                <a:lnTo>
                  <a:pt x="618840" y="0"/>
                </a:lnTo>
                <a:lnTo>
                  <a:pt x="618840" y="618840"/>
                </a:lnTo>
                <a:lnTo>
                  <a:pt x="0" y="618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7" id="37"/>
          <p:cNvGrpSpPr/>
          <p:nvPr/>
        </p:nvGrpSpPr>
        <p:grpSpPr>
          <a:xfrm rot="0">
            <a:off x="9574782" y="5314577"/>
            <a:ext cx="427584" cy="491579"/>
            <a:chOff x="0" y="0"/>
            <a:chExt cx="570112" cy="655438"/>
          </a:xfrm>
        </p:grpSpPr>
        <p:sp>
          <p:nvSpPr>
            <p:cNvPr name="Freeform 38" id="38"/>
            <p:cNvSpPr/>
            <p:nvPr/>
          </p:nvSpPr>
          <p:spPr>
            <a:xfrm flipH="false" flipV="false" rot="0">
              <a:off x="0" y="0"/>
              <a:ext cx="570112" cy="655438"/>
            </a:xfrm>
            <a:custGeom>
              <a:avLst/>
              <a:gdLst/>
              <a:ahLst/>
              <a:cxnLst/>
              <a:rect r="r" b="b" t="t" l="l"/>
              <a:pathLst>
                <a:path h="655438" w="570112">
                  <a:moveTo>
                    <a:pt x="0" y="0"/>
                  </a:moveTo>
                  <a:lnTo>
                    <a:pt x="570112" y="0"/>
                  </a:lnTo>
                  <a:lnTo>
                    <a:pt x="570112" y="655438"/>
                  </a:lnTo>
                  <a:lnTo>
                    <a:pt x="0" y="655438"/>
                  </a:lnTo>
                  <a:close/>
                </a:path>
              </a:pathLst>
            </a:custGeom>
            <a:solidFill>
              <a:srgbClr val="000000">
                <a:alpha val="0"/>
              </a:srgbClr>
            </a:solidFill>
          </p:spPr>
        </p:sp>
        <p:sp>
          <p:nvSpPr>
            <p:cNvPr name="TextBox 39" id="39"/>
            <p:cNvSpPr txBox="true"/>
            <p:nvPr/>
          </p:nvSpPr>
          <p:spPr>
            <a:xfrm>
              <a:off x="0" y="57150"/>
              <a:ext cx="570112" cy="598288"/>
            </a:xfrm>
            <a:prstGeom prst="rect">
              <a:avLst/>
            </a:prstGeom>
          </p:spPr>
          <p:txBody>
            <a:bodyPr anchor="t" rtlCol="false" tIns="0" lIns="0" bIns="0" rIns="0"/>
            <a:lstStyle/>
            <a:p>
              <a:pPr algn="ctr">
                <a:lnSpc>
                  <a:spcPts val="3312"/>
                </a:lnSpc>
              </a:pPr>
              <a:r>
                <a:rPr lang="en-US" sz="3311">
                  <a:solidFill>
                    <a:srgbClr val="FFE5E5"/>
                  </a:solidFill>
                  <a:latin typeface="Dela Gothic One"/>
                  <a:ea typeface="Dela Gothic One"/>
                  <a:cs typeface="Dela Gothic One"/>
                  <a:sym typeface="Dela Gothic One"/>
                </a:rPr>
                <a:t>2</a:t>
              </a:r>
            </a:p>
          </p:txBody>
        </p:sp>
      </p:grpSp>
      <p:grpSp>
        <p:nvGrpSpPr>
          <p:cNvPr name="Group 40" id="40"/>
          <p:cNvGrpSpPr/>
          <p:nvPr/>
        </p:nvGrpSpPr>
        <p:grpSpPr>
          <a:xfrm rot="0">
            <a:off x="10363944" y="5212854"/>
            <a:ext cx="6985695" cy="912019"/>
            <a:chOff x="0" y="0"/>
            <a:chExt cx="9314260" cy="1216026"/>
          </a:xfrm>
        </p:grpSpPr>
        <p:sp>
          <p:nvSpPr>
            <p:cNvPr name="Freeform 41" id="41"/>
            <p:cNvSpPr/>
            <p:nvPr/>
          </p:nvSpPr>
          <p:spPr>
            <a:xfrm flipH="false" flipV="false" rot="0">
              <a:off x="0" y="0"/>
              <a:ext cx="9314260" cy="1216026"/>
            </a:xfrm>
            <a:custGeom>
              <a:avLst/>
              <a:gdLst/>
              <a:ahLst/>
              <a:cxnLst/>
              <a:rect r="r" b="b" t="t" l="l"/>
              <a:pathLst>
                <a:path h="1216026" w="9314260">
                  <a:moveTo>
                    <a:pt x="0" y="0"/>
                  </a:moveTo>
                  <a:lnTo>
                    <a:pt x="9314260" y="0"/>
                  </a:lnTo>
                  <a:lnTo>
                    <a:pt x="9314260" y="1216026"/>
                  </a:lnTo>
                  <a:lnTo>
                    <a:pt x="0" y="1216026"/>
                  </a:lnTo>
                  <a:close/>
                </a:path>
              </a:pathLst>
            </a:custGeom>
            <a:solidFill>
              <a:srgbClr val="000000">
                <a:alpha val="0"/>
              </a:srgbClr>
            </a:solidFill>
          </p:spPr>
        </p:sp>
        <p:sp>
          <p:nvSpPr>
            <p:cNvPr name="TextBox 42" id="42"/>
            <p:cNvSpPr txBox="true"/>
            <p:nvPr/>
          </p:nvSpPr>
          <p:spPr>
            <a:xfrm>
              <a:off x="0" y="-28575"/>
              <a:ext cx="9314260" cy="1244601"/>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Integrate voice inputs and explore mobile/wearable tech</a:t>
              </a:r>
            </a:p>
          </p:txBody>
        </p:sp>
      </p:grpSp>
      <p:sp>
        <p:nvSpPr>
          <p:cNvPr name="Freeform 43" id="43"/>
          <p:cNvSpPr/>
          <p:nvPr/>
        </p:nvSpPr>
        <p:spPr>
          <a:xfrm flipH="false" flipV="false" rot="0">
            <a:off x="9479161" y="6718846"/>
            <a:ext cx="618840" cy="618840"/>
          </a:xfrm>
          <a:custGeom>
            <a:avLst/>
            <a:gdLst/>
            <a:ahLst/>
            <a:cxnLst/>
            <a:rect r="r" b="b" t="t" l="l"/>
            <a:pathLst>
              <a:path h="618840" w="618840">
                <a:moveTo>
                  <a:pt x="0" y="0"/>
                </a:moveTo>
                <a:lnTo>
                  <a:pt x="618840" y="0"/>
                </a:lnTo>
                <a:lnTo>
                  <a:pt x="618840" y="618840"/>
                </a:lnTo>
                <a:lnTo>
                  <a:pt x="0" y="618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4" id="44"/>
          <p:cNvGrpSpPr/>
          <p:nvPr/>
        </p:nvGrpSpPr>
        <p:grpSpPr>
          <a:xfrm rot="0">
            <a:off x="9574782" y="6803902"/>
            <a:ext cx="427584" cy="491579"/>
            <a:chOff x="0" y="0"/>
            <a:chExt cx="570112" cy="655438"/>
          </a:xfrm>
        </p:grpSpPr>
        <p:sp>
          <p:nvSpPr>
            <p:cNvPr name="Freeform 45" id="45"/>
            <p:cNvSpPr/>
            <p:nvPr/>
          </p:nvSpPr>
          <p:spPr>
            <a:xfrm flipH="false" flipV="false" rot="0">
              <a:off x="0" y="0"/>
              <a:ext cx="570112" cy="655438"/>
            </a:xfrm>
            <a:custGeom>
              <a:avLst/>
              <a:gdLst/>
              <a:ahLst/>
              <a:cxnLst/>
              <a:rect r="r" b="b" t="t" l="l"/>
              <a:pathLst>
                <a:path h="655438" w="570112">
                  <a:moveTo>
                    <a:pt x="0" y="0"/>
                  </a:moveTo>
                  <a:lnTo>
                    <a:pt x="570112" y="0"/>
                  </a:lnTo>
                  <a:lnTo>
                    <a:pt x="570112" y="655438"/>
                  </a:lnTo>
                  <a:lnTo>
                    <a:pt x="0" y="655438"/>
                  </a:lnTo>
                  <a:close/>
                </a:path>
              </a:pathLst>
            </a:custGeom>
            <a:solidFill>
              <a:srgbClr val="000000">
                <a:alpha val="0"/>
              </a:srgbClr>
            </a:solidFill>
          </p:spPr>
        </p:sp>
        <p:sp>
          <p:nvSpPr>
            <p:cNvPr name="TextBox 46" id="46"/>
            <p:cNvSpPr txBox="true"/>
            <p:nvPr/>
          </p:nvSpPr>
          <p:spPr>
            <a:xfrm>
              <a:off x="0" y="57150"/>
              <a:ext cx="570112" cy="598288"/>
            </a:xfrm>
            <a:prstGeom prst="rect">
              <a:avLst/>
            </a:prstGeom>
          </p:spPr>
          <p:txBody>
            <a:bodyPr anchor="t" rtlCol="false" tIns="0" lIns="0" bIns="0" rIns="0"/>
            <a:lstStyle/>
            <a:p>
              <a:pPr algn="ctr">
                <a:lnSpc>
                  <a:spcPts val="3312"/>
                </a:lnSpc>
              </a:pPr>
              <a:r>
                <a:rPr lang="en-US" sz="3311">
                  <a:solidFill>
                    <a:srgbClr val="FFE5E5"/>
                  </a:solidFill>
                  <a:latin typeface="Dela Gothic One"/>
                  <a:ea typeface="Dela Gothic One"/>
                  <a:cs typeface="Dela Gothic One"/>
                  <a:sym typeface="Dela Gothic One"/>
                </a:rPr>
                <a:t>3</a:t>
              </a:r>
            </a:p>
          </p:txBody>
        </p:sp>
      </p:grpSp>
      <p:grpSp>
        <p:nvGrpSpPr>
          <p:cNvPr name="Group 47" id="47"/>
          <p:cNvGrpSpPr/>
          <p:nvPr/>
        </p:nvGrpSpPr>
        <p:grpSpPr>
          <a:xfrm rot="0">
            <a:off x="10363944" y="6702178"/>
            <a:ext cx="6985695" cy="912019"/>
            <a:chOff x="0" y="0"/>
            <a:chExt cx="9314260" cy="1216026"/>
          </a:xfrm>
        </p:grpSpPr>
        <p:sp>
          <p:nvSpPr>
            <p:cNvPr name="Freeform 48" id="48"/>
            <p:cNvSpPr/>
            <p:nvPr/>
          </p:nvSpPr>
          <p:spPr>
            <a:xfrm flipH="false" flipV="false" rot="0">
              <a:off x="0" y="0"/>
              <a:ext cx="9314260" cy="1216026"/>
            </a:xfrm>
            <a:custGeom>
              <a:avLst/>
              <a:gdLst/>
              <a:ahLst/>
              <a:cxnLst/>
              <a:rect r="r" b="b" t="t" l="l"/>
              <a:pathLst>
                <a:path h="1216026" w="9314260">
                  <a:moveTo>
                    <a:pt x="0" y="0"/>
                  </a:moveTo>
                  <a:lnTo>
                    <a:pt x="9314260" y="0"/>
                  </a:lnTo>
                  <a:lnTo>
                    <a:pt x="9314260" y="1216026"/>
                  </a:lnTo>
                  <a:lnTo>
                    <a:pt x="0" y="1216026"/>
                  </a:lnTo>
                  <a:close/>
                </a:path>
              </a:pathLst>
            </a:custGeom>
            <a:solidFill>
              <a:srgbClr val="000000">
                <a:alpha val="0"/>
              </a:srgbClr>
            </a:solidFill>
          </p:spPr>
        </p:sp>
        <p:sp>
          <p:nvSpPr>
            <p:cNvPr name="TextBox 49" id="49"/>
            <p:cNvSpPr txBox="true"/>
            <p:nvPr/>
          </p:nvSpPr>
          <p:spPr>
            <a:xfrm>
              <a:off x="0" y="-28575"/>
              <a:ext cx="9314260" cy="1244601"/>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Conduct long-term, large-scale clinical trials</a:t>
              </a:r>
            </a:p>
          </p:txBody>
        </p:sp>
      </p:grpSp>
      <p:sp>
        <p:nvSpPr>
          <p:cNvPr name="Freeform 50" id="50"/>
          <p:cNvSpPr/>
          <p:nvPr/>
        </p:nvSpPr>
        <p:spPr>
          <a:xfrm flipH="false" flipV="false" rot="0">
            <a:off x="9479161" y="8208169"/>
            <a:ext cx="618840" cy="618839"/>
          </a:xfrm>
          <a:custGeom>
            <a:avLst/>
            <a:gdLst/>
            <a:ahLst/>
            <a:cxnLst/>
            <a:rect r="r" b="b" t="t" l="l"/>
            <a:pathLst>
              <a:path h="618839" w="618840">
                <a:moveTo>
                  <a:pt x="0" y="0"/>
                </a:moveTo>
                <a:lnTo>
                  <a:pt x="618840" y="0"/>
                </a:lnTo>
                <a:lnTo>
                  <a:pt x="618840" y="618839"/>
                </a:lnTo>
                <a:lnTo>
                  <a:pt x="0" y="618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1" id="51"/>
          <p:cNvGrpSpPr/>
          <p:nvPr/>
        </p:nvGrpSpPr>
        <p:grpSpPr>
          <a:xfrm rot="0">
            <a:off x="9574782" y="8293224"/>
            <a:ext cx="427584" cy="491579"/>
            <a:chOff x="0" y="0"/>
            <a:chExt cx="570112" cy="655438"/>
          </a:xfrm>
        </p:grpSpPr>
        <p:sp>
          <p:nvSpPr>
            <p:cNvPr name="Freeform 52" id="52"/>
            <p:cNvSpPr/>
            <p:nvPr/>
          </p:nvSpPr>
          <p:spPr>
            <a:xfrm flipH="false" flipV="false" rot="0">
              <a:off x="0" y="0"/>
              <a:ext cx="570112" cy="655438"/>
            </a:xfrm>
            <a:custGeom>
              <a:avLst/>
              <a:gdLst/>
              <a:ahLst/>
              <a:cxnLst/>
              <a:rect r="r" b="b" t="t" l="l"/>
              <a:pathLst>
                <a:path h="655438" w="570112">
                  <a:moveTo>
                    <a:pt x="0" y="0"/>
                  </a:moveTo>
                  <a:lnTo>
                    <a:pt x="570112" y="0"/>
                  </a:lnTo>
                  <a:lnTo>
                    <a:pt x="570112" y="655438"/>
                  </a:lnTo>
                  <a:lnTo>
                    <a:pt x="0" y="655438"/>
                  </a:lnTo>
                  <a:close/>
                </a:path>
              </a:pathLst>
            </a:custGeom>
            <a:solidFill>
              <a:srgbClr val="000000">
                <a:alpha val="0"/>
              </a:srgbClr>
            </a:solidFill>
          </p:spPr>
        </p:sp>
        <p:sp>
          <p:nvSpPr>
            <p:cNvPr name="TextBox 53" id="53"/>
            <p:cNvSpPr txBox="true"/>
            <p:nvPr/>
          </p:nvSpPr>
          <p:spPr>
            <a:xfrm>
              <a:off x="0" y="57150"/>
              <a:ext cx="570112" cy="598288"/>
            </a:xfrm>
            <a:prstGeom prst="rect">
              <a:avLst/>
            </a:prstGeom>
          </p:spPr>
          <p:txBody>
            <a:bodyPr anchor="t" rtlCol="false" tIns="0" lIns="0" bIns="0" rIns="0"/>
            <a:lstStyle/>
            <a:p>
              <a:pPr algn="ctr">
                <a:lnSpc>
                  <a:spcPts val="3312"/>
                </a:lnSpc>
              </a:pPr>
              <a:r>
                <a:rPr lang="en-US" sz="3311">
                  <a:solidFill>
                    <a:srgbClr val="FFE5E5"/>
                  </a:solidFill>
                  <a:latin typeface="Dela Gothic One"/>
                  <a:ea typeface="Dela Gothic One"/>
                  <a:cs typeface="Dela Gothic One"/>
                  <a:sym typeface="Dela Gothic One"/>
                </a:rPr>
                <a:t>4</a:t>
              </a:r>
            </a:p>
          </p:txBody>
        </p:sp>
      </p:grpSp>
      <p:grpSp>
        <p:nvGrpSpPr>
          <p:cNvPr name="Group 54" id="54"/>
          <p:cNvGrpSpPr/>
          <p:nvPr/>
        </p:nvGrpSpPr>
        <p:grpSpPr>
          <a:xfrm rot="0">
            <a:off x="10363944" y="8191500"/>
            <a:ext cx="6985695" cy="912019"/>
            <a:chOff x="0" y="0"/>
            <a:chExt cx="9314260" cy="1216026"/>
          </a:xfrm>
        </p:grpSpPr>
        <p:sp>
          <p:nvSpPr>
            <p:cNvPr name="Freeform 55" id="55"/>
            <p:cNvSpPr/>
            <p:nvPr/>
          </p:nvSpPr>
          <p:spPr>
            <a:xfrm flipH="false" flipV="false" rot="0">
              <a:off x="0" y="0"/>
              <a:ext cx="9314260" cy="1216026"/>
            </a:xfrm>
            <a:custGeom>
              <a:avLst/>
              <a:gdLst/>
              <a:ahLst/>
              <a:cxnLst/>
              <a:rect r="r" b="b" t="t" l="l"/>
              <a:pathLst>
                <a:path h="1216026" w="9314260">
                  <a:moveTo>
                    <a:pt x="0" y="0"/>
                  </a:moveTo>
                  <a:lnTo>
                    <a:pt x="9314260" y="0"/>
                  </a:lnTo>
                  <a:lnTo>
                    <a:pt x="9314260" y="1216026"/>
                  </a:lnTo>
                  <a:lnTo>
                    <a:pt x="0" y="1216026"/>
                  </a:lnTo>
                  <a:close/>
                </a:path>
              </a:pathLst>
            </a:custGeom>
            <a:solidFill>
              <a:srgbClr val="000000">
                <a:alpha val="0"/>
              </a:srgbClr>
            </a:solidFill>
          </p:spPr>
        </p:sp>
        <p:sp>
          <p:nvSpPr>
            <p:cNvPr name="TextBox 56" id="56"/>
            <p:cNvSpPr txBox="true"/>
            <p:nvPr/>
          </p:nvSpPr>
          <p:spPr>
            <a:xfrm>
              <a:off x="0" y="-28575"/>
              <a:ext cx="9314260" cy="1244601"/>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Enhance recommendation engine with reinforcement learning</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0" y="0"/>
            <a:ext cx="18288000" cy="3046810"/>
            <a:chOff x="0" y="0"/>
            <a:chExt cx="24384000" cy="4062413"/>
          </a:xfrm>
        </p:grpSpPr>
        <p:sp>
          <p:nvSpPr>
            <p:cNvPr name="Freeform 7" id="7" descr="preencoded.png"/>
            <p:cNvSpPr/>
            <p:nvPr/>
          </p:nvSpPr>
          <p:spPr>
            <a:xfrm flipH="false" flipV="false" rot="0">
              <a:off x="0" y="0"/>
              <a:ext cx="24384000" cy="4062476"/>
            </a:xfrm>
            <a:custGeom>
              <a:avLst/>
              <a:gdLst/>
              <a:ahLst/>
              <a:cxnLst/>
              <a:rect r="r" b="b" t="t" l="l"/>
              <a:pathLst>
                <a:path h="4062476" w="24384000">
                  <a:moveTo>
                    <a:pt x="0" y="0"/>
                  </a:moveTo>
                  <a:lnTo>
                    <a:pt x="24384000" y="0"/>
                  </a:lnTo>
                  <a:lnTo>
                    <a:pt x="24384000" y="4062476"/>
                  </a:lnTo>
                  <a:lnTo>
                    <a:pt x="0" y="4062476"/>
                  </a:lnTo>
                  <a:lnTo>
                    <a:pt x="0" y="0"/>
                  </a:lnTo>
                  <a:close/>
                </a:path>
              </a:pathLst>
            </a:custGeom>
            <a:blipFill>
              <a:blip r:embed="rId4"/>
              <a:stretch>
                <a:fillRect l="0" t="-19" r="0" b="-17"/>
              </a:stretch>
            </a:blipFill>
          </p:spPr>
        </p:sp>
      </p:grpSp>
      <p:grpSp>
        <p:nvGrpSpPr>
          <p:cNvPr name="Group 8" id="8"/>
          <p:cNvGrpSpPr/>
          <p:nvPr/>
        </p:nvGrpSpPr>
        <p:grpSpPr>
          <a:xfrm rot="0">
            <a:off x="947886" y="3831282"/>
            <a:ext cx="13418046" cy="830312"/>
            <a:chOff x="0" y="0"/>
            <a:chExt cx="17890728" cy="1107083"/>
          </a:xfrm>
        </p:grpSpPr>
        <p:sp>
          <p:nvSpPr>
            <p:cNvPr name="Freeform 9" id="9"/>
            <p:cNvSpPr/>
            <p:nvPr/>
          </p:nvSpPr>
          <p:spPr>
            <a:xfrm flipH="false" flipV="false" rot="0">
              <a:off x="0" y="0"/>
              <a:ext cx="17890728" cy="1107083"/>
            </a:xfrm>
            <a:custGeom>
              <a:avLst/>
              <a:gdLst/>
              <a:ahLst/>
              <a:cxnLst/>
              <a:rect r="r" b="b" t="t" l="l"/>
              <a:pathLst>
                <a:path h="1107083" w="17890728">
                  <a:moveTo>
                    <a:pt x="0" y="0"/>
                  </a:moveTo>
                  <a:lnTo>
                    <a:pt x="17890728" y="0"/>
                  </a:lnTo>
                  <a:lnTo>
                    <a:pt x="17890728" y="1107083"/>
                  </a:lnTo>
                  <a:lnTo>
                    <a:pt x="0" y="1107083"/>
                  </a:lnTo>
                  <a:close/>
                </a:path>
              </a:pathLst>
            </a:custGeom>
            <a:solidFill>
              <a:srgbClr val="000000">
                <a:alpha val="0"/>
              </a:srgbClr>
            </a:solidFill>
          </p:spPr>
        </p:sp>
        <p:sp>
          <p:nvSpPr>
            <p:cNvPr name="TextBox 10" id="10"/>
            <p:cNvSpPr txBox="true"/>
            <p:nvPr/>
          </p:nvSpPr>
          <p:spPr>
            <a:xfrm>
              <a:off x="0" y="-38100"/>
              <a:ext cx="17890728" cy="1145183"/>
            </a:xfrm>
            <a:prstGeom prst="rect">
              <a:avLst/>
            </a:prstGeom>
          </p:spPr>
          <p:txBody>
            <a:bodyPr anchor="t" rtlCol="false" tIns="0" lIns="0" bIns="0" rIns="0"/>
            <a:lstStyle/>
            <a:p>
              <a:pPr algn="l">
                <a:lnSpc>
                  <a:spcPts val="6312"/>
                </a:lnSpc>
              </a:pPr>
              <a:r>
                <a:rPr lang="en-US" sz="4999">
                  <a:solidFill>
                    <a:srgbClr val="FAEBEB"/>
                  </a:solidFill>
                  <a:latin typeface="Dela Gothic One"/>
                  <a:ea typeface="Dela Gothic One"/>
                  <a:cs typeface="Dela Gothic One"/>
                  <a:sym typeface="Dela Gothic One"/>
                </a:rPr>
                <a:t>The Problem: Mental Wellness Gaps</a:t>
              </a:r>
            </a:p>
          </p:txBody>
        </p:sp>
      </p:grpSp>
      <p:sp>
        <p:nvSpPr>
          <p:cNvPr name="Freeform 11" id="11"/>
          <p:cNvSpPr/>
          <p:nvPr/>
        </p:nvSpPr>
        <p:spPr>
          <a:xfrm flipH="false" flipV="false" rot="0">
            <a:off x="943124" y="5022354"/>
            <a:ext cx="5311236" cy="3402425"/>
          </a:xfrm>
          <a:custGeom>
            <a:avLst/>
            <a:gdLst/>
            <a:ahLst/>
            <a:cxnLst/>
            <a:rect r="r" b="b" t="t" l="l"/>
            <a:pathLst>
              <a:path h="3402425" w="5311236">
                <a:moveTo>
                  <a:pt x="0" y="0"/>
                </a:moveTo>
                <a:lnTo>
                  <a:pt x="5311236" y="0"/>
                </a:lnTo>
                <a:lnTo>
                  <a:pt x="5311236" y="3402425"/>
                </a:lnTo>
                <a:lnTo>
                  <a:pt x="0" y="34024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201042" y="5273128"/>
            <a:ext cx="4795391" cy="808733"/>
            <a:chOff x="0" y="0"/>
            <a:chExt cx="6393855" cy="1078310"/>
          </a:xfrm>
        </p:grpSpPr>
        <p:sp>
          <p:nvSpPr>
            <p:cNvPr name="Freeform 13" id="13"/>
            <p:cNvSpPr/>
            <p:nvPr/>
          </p:nvSpPr>
          <p:spPr>
            <a:xfrm flipH="false" flipV="false" rot="0">
              <a:off x="0" y="0"/>
              <a:ext cx="6393855" cy="1078310"/>
            </a:xfrm>
            <a:custGeom>
              <a:avLst/>
              <a:gdLst/>
              <a:ahLst/>
              <a:cxnLst/>
              <a:rect r="r" b="b" t="t" l="l"/>
              <a:pathLst>
                <a:path h="1078310" w="6393855">
                  <a:moveTo>
                    <a:pt x="0" y="0"/>
                  </a:moveTo>
                  <a:lnTo>
                    <a:pt x="6393855" y="0"/>
                  </a:lnTo>
                  <a:lnTo>
                    <a:pt x="6393855" y="1078310"/>
                  </a:lnTo>
                  <a:lnTo>
                    <a:pt x="0" y="1078310"/>
                  </a:lnTo>
                  <a:close/>
                </a:path>
              </a:pathLst>
            </a:custGeom>
            <a:solidFill>
              <a:srgbClr val="000000">
                <a:alpha val="0"/>
              </a:srgbClr>
            </a:solidFill>
          </p:spPr>
        </p:sp>
        <p:sp>
          <p:nvSpPr>
            <p:cNvPr name="TextBox 14" id="14"/>
            <p:cNvSpPr txBox="true"/>
            <p:nvPr/>
          </p:nvSpPr>
          <p:spPr>
            <a:xfrm>
              <a:off x="0" y="-19050"/>
              <a:ext cx="6393855" cy="1097360"/>
            </a:xfrm>
            <a:prstGeom prst="rect">
              <a:avLst/>
            </a:prstGeom>
          </p:spPr>
          <p:txBody>
            <a:bodyPr anchor="t" rtlCol="false" tIns="0" lIns="0" bIns="0" rIns="0"/>
            <a:lstStyle/>
            <a:p>
              <a:pPr algn="l">
                <a:lnSpc>
                  <a:spcPts val="3124"/>
                </a:lnSpc>
              </a:pPr>
              <a:r>
                <a:rPr lang="en-US" sz="2499">
                  <a:solidFill>
                    <a:srgbClr val="FFE5E5"/>
                  </a:solidFill>
                  <a:latin typeface="Dela Gothic One"/>
                  <a:ea typeface="Dela Gothic One"/>
                  <a:cs typeface="Dela Gothic One"/>
                  <a:sym typeface="Dela Gothic One"/>
                </a:rPr>
                <a:t>Rising Mental Health Concerns</a:t>
              </a:r>
            </a:p>
          </p:txBody>
        </p:sp>
      </p:grpSp>
      <p:grpSp>
        <p:nvGrpSpPr>
          <p:cNvPr name="Group 15" id="15"/>
          <p:cNvGrpSpPr/>
          <p:nvPr/>
        </p:nvGrpSpPr>
        <p:grpSpPr>
          <a:xfrm rot="0">
            <a:off x="1201042" y="6170860"/>
            <a:ext cx="4795391" cy="1226939"/>
            <a:chOff x="0" y="0"/>
            <a:chExt cx="6393855" cy="1635919"/>
          </a:xfrm>
        </p:grpSpPr>
        <p:sp>
          <p:nvSpPr>
            <p:cNvPr name="Freeform 16" id="16"/>
            <p:cNvSpPr/>
            <p:nvPr/>
          </p:nvSpPr>
          <p:spPr>
            <a:xfrm flipH="false" flipV="false" rot="0">
              <a:off x="0" y="0"/>
              <a:ext cx="6393855" cy="1635919"/>
            </a:xfrm>
            <a:custGeom>
              <a:avLst/>
              <a:gdLst/>
              <a:ahLst/>
              <a:cxnLst/>
              <a:rect r="r" b="b" t="t" l="l"/>
              <a:pathLst>
                <a:path h="1635919" w="6393855">
                  <a:moveTo>
                    <a:pt x="0" y="0"/>
                  </a:moveTo>
                  <a:lnTo>
                    <a:pt x="6393855" y="0"/>
                  </a:lnTo>
                  <a:lnTo>
                    <a:pt x="6393855" y="1635919"/>
                  </a:lnTo>
                  <a:lnTo>
                    <a:pt x="0" y="1635919"/>
                  </a:lnTo>
                  <a:close/>
                </a:path>
              </a:pathLst>
            </a:custGeom>
            <a:solidFill>
              <a:srgbClr val="000000">
                <a:alpha val="0"/>
              </a:srgbClr>
            </a:solidFill>
          </p:spPr>
        </p:sp>
        <p:sp>
          <p:nvSpPr>
            <p:cNvPr name="TextBox 17" id="17"/>
            <p:cNvSpPr txBox="true"/>
            <p:nvPr/>
          </p:nvSpPr>
          <p:spPr>
            <a:xfrm>
              <a:off x="0" y="-76200"/>
              <a:ext cx="6393855" cy="1712119"/>
            </a:xfrm>
            <a:prstGeom prst="rect">
              <a:avLst/>
            </a:prstGeom>
          </p:spPr>
          <p:txBody>
            <a:bodyPr anchor="t" rtlCol="false" tIns="0" lIns="0" bIns="0" rIns="0"/>
            <a:lstStyle/>
            <a:p>
              <a:pPr algn="l">
                <a:lnSpc>
                  <a:spcPts val="3062"/>
                </a:lnSpc>
              </a:pPr>
              <a:r>
                <a:rPr lang="en-US" sz="1874">
                  <a:solidFill>
                    <a:srgbClr val="FFE5E5"/>
                  </a:solidFill>
                  <a:latin typeface="DM Sans"/>
                  <a:ea typeface="DM Sans"/>
                  <a:cs typeface="DM Sans"/>
                  <a:sym typeface="DM Sans"/>
                </a:rPr>
                <a:t>Women face increasing stress, anxiety, and depression influenced by unique biological, social, and cultural factors.</a:t>
              </a:r>
            </a:p>
          </p:txBody>
        </p:sp>
      </p:grpSp>
      <p:sp>
        <p:nvSpPr>
          <p:cNvPr name="Freeform 18" id="18"/>
          <p:cNvSpPr/>
          <p:nvPr/>
        </p:nvSpPr>
        <p:spPr>
          <a:xfrm flipH="false" flipV="false" rot="0">
            <a:off x="6488460" y="5022354"/>
            <a:ext cx="5311236" cy="3402425"/>
          </a:xfrm>
          <a:custGeom>
            <a:avLst/>
            <a:gdLst/>
            <a:ahLst/>
            <a:cxnLst/>
            <a:rect r="r" b="b" t="t" l="l"/>
            <a:pathLst>
              <a:path h="3402425" w="5311236">
                <a:moveTo>
                  <a:pt x="0" y="0"/>
                </a:moveTo>
                <a:lnTo>
                  <a:pt x="5311236" y="0"/>
                </a:lnTo>
                <a:lnTo>
                  <a:pt x="5311236" y="3402425"/>
                </a:lnTo>
                <a:lnTo>
                  <a:pt x="0" y="34024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9" id="19"/>
          <p:cNvGrpSpPr/>
          <p:nvPr/>
        </p:nvGrpSpPr>
        <p:grpSpPr>
          <a:xfrm rot="0">
            <a:off x="6746379" y="5273128"/>
            <a:ext cx="3387924" cy="407938"/>
            <a:chOff x="0" y="0"/>
            <a:chExt cx="4517232" cy="543917"/>
          </a:xfrm>
        </p:grpSpPr>
        <p:sp>
          <p:nvSpPr>
            <p:cNvPr name="Freeform 20" id="20"/>
            <p:cNvSpPr/>
            <p:nvPr/>
          </p:nvSpPr>
          <p:spPr>
            <a:xfrm flipH="false" flipV="false" rot="0">
              <a:off x="0" y="0"/>
              <a:ext cx="4517232" cy="543917"/>
            </a:xfrm>
            <a:custGeom>
              <a:avLst/>
              <a:gdLst/>
              <a:ahLst/>
              <a:cxnLst/>
              <a:rect r="r" b="b" t="t" l="l"/>
              <a:pathLst>
                <a:path h="543917" w="4517232">
                  <a:moveTo>
                    <a:pt x="0" y="0"/>
                  </a:moveTo>
                  <a:lnTo>
                    <a:pt x="4517232" y="0"/>
                  </a:lnTo>
                  <a:lnTo>
                    <a:pt x="4517232" y="543917"/>
                  </a:lnTo>
                  <a:lnTo>
                    <a:pt x="0" y="543917"/>
                  </a:lnTo>
                  <a:close/>
                </a:path>
              </a:pathLst>
            </a:custGeom>
            <a:solidFill>
              <a:srgbClr val="000000">
                <a:alpha val="0"/>
              </a:srgbClr>
            </a:solidFill>
          </p:spPr>
        </p:sp>
        <p:sp>
          <p:nvSpPr>
            <p:cNvPr name="TextBox 21" id="21"/>
            <p:cNvSpPr txBox="true"/>
            <p:nvPr/>
          </p:nvSpPr>
          <p:spPr>
            <a:xfrm>
              <a:off x="0" y="-19050"/>
              <a:ext cx="4517232" cy="562967"/>
            </a:xfrm>
            <a:prstGeom prst="rect">
              <a:avLst/>
            </a:prstGeom>
          </p:spPr>
          <p:txBody>
            <a:bodyPr anchor="t" rtlCol="false" tIns="0" lIns="0" bIns="0" rIns="0"/>
            <a:lstStyle/>
            <a:p>
              <a:pPr algn="l">
                <a:lnSpc>
                  <a:spcPts val="3124"/>
                </a:lnSpc>
              </a:pPr>
              <a:r>
                <a:rPr lang="en-US" sz="2499">
                  <a:solidFill>
                    <a:srgbClr val="FFE5E5"/>
                  </a:solidFill>
                  <a:latin typeface="Dela Gothic One"/>
                  <a:ea typeface="Dela Gothic One"/>
                  <a:cs typeface="Dela Gothic One"/>
                  <a:sym typeface="Dela Gothic One"/>
                </a:rPr>
                <a:t>Generic Solutions</a:t>
              </a:r>
            </a:p>
          </p:txBody>
        </p:sp>
      </p:grpSp>
      <p:grpSp>
        <p:nvGrpSpPr>
          <p:cNvPr name="Group 22" id="22"/>
          <p:cNvGrpSpPr/>
          <p:nvPr/>
        </p:nvGrpSpPr>
        <p:grpSpPr>
          <a:xfrm rot="0">
            <a:off x="6746379" y="5770066"/>
            <a:ext cx="4795391" cy="1226939"/>
            <a:chOff x="0" y="0"/>
            <a:chExt cx="6393855" cy="1635919"/>
          </a:xfrm>
        </p:grpSpPr>
        <p:sp>
          <p:nvSpPr>
            <p:cNvPr name="Freeform 23" id="23"/>
            <p:cNvSpPr/>
            <p:nvPr/>
          </p:nvSpPr>
          <p:spPr>
            <a:xfrm flipH="false" flipV="false" rot="0">
              <a:off x="0" y="0"/>
              <a:ext cx="6393855" cy="1635919"/>
            </a:xfrm>
            <a:custGeom>
              <a:avLst/>
              <a:gdLst/>
              <a:ahLst/>
              <a:cxnLst/>
              <a:rect r="r" b="b" t="t" l="l"/>
              <a:pathLst>
                <a:path h="1635919" w="6393855">
                  <a:moveTo>
                    <a:pt x="0" y="0"/>
                  </a:moveTo>
                  <a:lnTo>
                    <a:pt x="6393855" y="0"/>
                  </a:lnTo>
                  <a:lnTo>
                    <a:pt x="6393855" y="1635919"/>
                  </a:lnTo>
                  <a:lnTo>
                    <a:pt x="0" y="1635919"/>
                  </a:lnTo>
                  <a:close/>
                </a:path>
              </a:pathLst>
            </a:custGeom>
            <a:solidFill>
              <a:srgbClr val="000000">
                <a:alpha val="0"/>
              </a:srgbClr>
            </a:solidFill>
          </p:spPr>
        </p:sp>
        <p:sp>
          <p:nvSpPr>
            <p:cNvPr name="TextBox 24" id="24"/>
            <p:cNvSpPr txBox="true"/>
            <p:nvPr/>
          </p:nvSpPr>
          <p:spPr>
            <a:xfrm>
              <a:off x="0" y="-76200"/>
              <a:ext cx="6393855" cy="1712119"/>
            </a:xfrm>
            <a:prstGeom prst="rect">
              <a:avLst/>
            </a:prstGeom>
          </p:spPr>
          <p:txBody>
            <a:bodyPr anchor="t" rtlCol="false" tIns="0" lIns="0" bIns="0" rIns="0"/>
            <a:lstStyle/>
            <a:p>
              <a:pPr algn="l">
                <a:lnSpc>
                  <a:spcPts val="3062"/>
                </a:lnSpc>
              </a:pPr>
              <a:r>
                <a:rPr lang="en-US" sz="1874">
                  <a:solidFill>
                    <a:srgbClr val="FFE5E5"/>
                  </a:solidFill>
                  <a:latin typeface="DM Sans"/>
                  <a:ea typeface="DM Sans"/>
                  <a:cs typeface="DM Sans"/>
                  <a:sym typeface="DM Sans"/>
                </a:rPr>
                <a:t>Existing mental wellness apps offer generic content without adapting to individual emotions or circumstances.</a:t>
              </a:r>
            </a:p>
          </p:txBody>
        </p:sp>
      </p:grpSp>
      <p:sp>
        <p:nvSpPr>
          <p:cNvPr name="Freeform 25" id="25"/>
          <p:cNvSpPr/>
          <p:nvPr/>
        </p:nvSpPr>
        <p:spPr>
          <a:xfrm flipH="false" flipV="false" rot="0">
            <a:off x="12033796" y="5022354"/>
            <a:ext cx="5311236" cy="3402425"/>
          </a:xfrm>
          <a:custGeom>
            <a:avLst/>
            <a:gdLst/>
            <a:ahLst/>
            <a:cxnLst/>
            <a:rect r="r" b="b" t="t" l="l"/>
            <a:pathLst>
              <a:path h="3402425" w="5311236">
                <a:moveTo>
                  <a:pt x="0" y="0"/>
                </a:moveTo>
                <a:lnTo>
                  <a:pt x="5311236" y="0"/>
                </a:lnTo>
                <a:lnTo>
                  <a:pt x="5311236" y="3402425"/>
                </a:lnTo>
                <a:lnTo>
                  <a:pt x="0" y="34024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6" id="26"/>
          <p:cNvGrpSpPr/>
          <p:nvPr/>
        </p:nvGrpSpPr>
        <p:grpSpPr>
          <a:xfrm rot="0">
            <a:off x="12291715" y="5273128"/>
            <a:ext cx="4223742" cy="407938"/>
            <a:chOff x="0" y="0"/>
            <a:chExt cx="5631656" cy="543917"/>
          </a:xfrm>
        </p:grpSpPr>
        <p:sp>
          <p:nvSpPr>
            <p:cNvPr name="Freeform 27" id="27"/>
            <p:cNvSpPr/>
            <p:nvPr/>
          </p:nvSpPr>
          <p:spPr>
            <a:xfrm flipH="false" flipV="false" rot="0">
              <a:off x="0" y="0"/>
              <a:ext cx="5631656" cy="543917"/>
            </a:xfrm>
            <a:custGeom>
              <a:avLst/>
              <a:gdLst/>
              <a:ahLst/>
              <a:cxnLst/>
              <a:rect r="r" b="b" t="t" l="l"/>
              <a:pathLst>
                <a:path h="543917" w="5631656">
                  <a:moveTo>
                    <a:pt x="0" y="0"/>
                  </a:moveTo>
                  <a:lnTo>
                    <a:pt x="5631656" y="0"/>
                  </a:lnTo>
                  <a:lnTo>
                    <a:pt x="5631656" y="543917"/>
                  </a:lnTo>
                  <a:lnTo>
                    <a:pt x="0" y="543917"/>
                  </a:lnTo>
                  <a:close/>
                </a:path>
              </a:pathLst>
            </a:custGeom>
            <a:solidFill>
              <a:srgbClr val="000000">
                <a:alpha val="0"/>
              </a:srgbClr>
            </a:solidFill>
          </p:spPr>
        </p:sp>
        <p:sp>
          <p:nvSpPr>
            <p:cNvPr name="TextBox 28" id="28"/>
            <p:cNvSpPr txBox="true"/>
            <p:nvPr/>
          </p:nvSpPr>
          <p:spPr>
            <a:xfrm>
              <a:off x="0" y="-19050"/>
              <a:ext cx="5631656" cy="562967"/>
            </a:xfrm>
            <a:prstGeom prst="rect">
              <a:avLst/>
            </a:prstGeom>
          </p:spPr>
          <p:txBody>
            <a:bodyPr anchor="t" rtlCol="false" tIns="0" lIns="0" bIns="0" rIns="0"/>
            <a:lstStyle/>
            <a:p>
              <a:pPr algn="l">
                <a:lnSpc>
                  <a:spcPts val="3124"/>
                </a:lnSpc>
              </a:pPr>
              <a:r>
                <a:rPr lang="en-US" sz="2499">
                  <a:solidFill>
                    <a:srgbClr val="FFE5E5"/>
                  </a:solidFill>
                  <a:latin typeface="Dela Gothic One"/>
                  <a:ea typeface="Dela Gothic One"/>
                  <a:cs typeface="Dela Gothic One"/>
                  <a:sym typeface="Dela Gothic One"/>
                </a:rPr>
                <a:t>Critical Shortcomings</a:t>
              </a:r>
            </a:p>
          </p:txBody>
        </p:sp>
      </p:grpSp>
      <p:grpSp>
        <p:nvGrpSpPr>
          <p:cNvPr name="Group 29" id="29"/>
          <p:cNvGrpSpPr/>
          <p:nvPr/>
        </p:nvGrpSpPr>
        <p:grpSpPr>
          <a:xfrm rot="0">
            <a:off x="12291715" y="5770066"/>
            <a:ext cx="4795391" cy="2396729"/>
            <a:chOff x="0" y="0"/>
            <a:chExt cx="6393855" cy="3195639"/>
          </a:xfrm>
        </p:grpSpPr>
        <p:sp>
          <p:nvSpPr>
            <p:cNvPr name="Freeform 30" id="30"/>
            <p:cNvSpPr/>
            <p:nvPr/>
          </p:nvSpPr>
          <p:spPr>
            <a:xfrm flipH="false" flipV="false" rot="0">
              <a:off x="0" y="0"/>
              <a:ext cx="6393855" cy="3195639"/>
            </a:xfrm>
            <a:custGeom>
              <a:avLst/>
              <a:gdLst/>
              <a:ahLst/>
              <a:cxnLst/>
              <a:rect r="r" b="b" t="t" l="l"/>
              <a:pathLst>
                <a:path h="3195639" w="6393855">
                  <a:moveTo>
                    <a:pt x="0" y="0"/>
                  </a:moveTo>
                  <a:lnTo>
                    <a:pt x="6393855" y="0"/>
                  </a:lnTo>
                  <a:lnTo>
                    <a:pt x="6393855" y="3195639"/>
                  </a:lnTo>
                  <a:lnTo>
                    <a:pt x="0" y="3195639"/>
                  </a:lnTo>
                  <a:close/>
                </a:path>
              </a:pathLst>
            </a:custGeom>
            <a:solidFill>
              <a:srgbClr val="000000">
                <a:alpha val="0"/>
              </a:srgbClr>
            </a:solidFill>
          </p:spPr>
        </p:sp>
        <p:sp>
          <p:nvSpPr>
            <p:cNvPr name="TextBox 31" id="31"/>
            <p:cNvSpPr txBox="true"/>
            <p:nvPr/>
          </p:nvSpPr>
          <p:spPr>
            <a:xfrm>
              <a:off x="0" y="-76200"/>
              <a:ext cx="6393855" cy="3271839"/>
            </a:xfrm>
            <a:prstGeom prst="rect">
              <a:avLst/>
            </a:prstGeom>
          </p:spPr>
          <p:txBody>
            <a:bodyPr anchor="t" rtlCol="false" tIns="0" lIns="0" bIns="0" rIns="0"/>
            <a:lstStyle/>
            <a:p>
              <a:pPr algn="l">
                <a:lnSpc>
                  <a:spcPts val="3062"/>
                </a:lnSpc>
              </a:pPr>
              <a:r>
                <a:rPr lang="en-US" sz="1874">
                  <a:solidFill>
                    <a:srgbClr val="FFE5E5"/>
                  </a:solidFill>
                  <a:latin typeface="DM Sans"/>
                  <a:ea typeface="DM Sans"/>
                  <a:cs typeface="DM Sans"/>
                  <a:sym typeface="DM Sans"/>
                </a:rPr>
                <a:t>Current tools lack personalization and context-aware feedback, have minimal real-time analysis, poor integration of advanced AI insights, and remain inaccessible due to cost or cultural barriers.</a:t>
              </a:r>
            </a:p>
          </p:txBody>
        </p:sp>
      </p:grpSp>
      <p:grpSp>
        <p:nvGrpSpPr>
          <p:cNvPr name="Group 32" id="32"/>
          <p:cNvGrpSpPr/>
          <p:nvPr/>
        </p:nvGrpSpPr>
        <p:grpSpPr>
          <a:xfrm rot="0">
            <a:off x="947886" y="8636942"/>
            <a:ext cx="16392228" cy="837009"/>
            <a:chOff x="0" y="0"/>
            <a:chExt cx="21856304" cy="1116012"/>
          </a:xfrm>
        </p:grpSpPr>
        <p:sp>
          <p:nvSpPr>
            <p:cNvPr name="Freeform 33" id="33"/>
            <p:cNvSpPr/>
            <p:nvPr/>
          </p:nvSpPr>
          <p:spPr>
            <a:xfrm flipH="false" flipV="false" rot="0">
              <a:off x="0" y="0"/>
              <a:ext cx="21856305" cy="1116012"/>
            </a:xfrm>
            <a:custGeom>
              <a:avLst/>
              <a:gdLst/>
              <a:ahLst/>
              <a:cxnLst/>
              <a:rect r="r" b="b" t="t" l="l"/>
              <a:pathLst>
                <a:path h="1116012" w="21856305">
                  <a:moveTo>
                    <a:pt x="0" y="0"/>
                  </a:moveTo>
                  <a:lnTo>
                    <a:pt x="21856305" y="0"/>
                  </a:lnTo>
                  <a:lnTo>
                    <a:pt x="21856305" y="1116012"/>
                  </a:lnTo>
                  <a:lnTo>
                    <a:pt x="0" y="1116012"/>
                  </a:lnTo>
                  <a:close/>
                </a:path>
              </a:pathLst>
            </a:custGeom>
            <a:solidFill>
              <a:srgbClr val="000000">
                <a:alpha val="0"/>
              </a:srgbClr>
            </a:solidFill>
          </p:spPr>
        </p:sp>
        <p:sp>
          <p:nvSpPr>
            <p:cNvPr name="TextBox 34" id="34"/>
            <p:cNvSpPr txBox="true"/>
            <p:nvPr/>
          </p:nvSpPr>
          <p:spPr>
            <a:xfrm>
              <a:off x="0" y="-76200"/>
              <a:ext cx="21856304" cy="1192212"/>
            </a:xfrm>
            <a:prstGeom prst="rect">
              <a:avLst/>
            </a:prstGeom>
          </p:spPr>
          <p:txBody>
            <a:bodyPr anchor="t" rtlCol="false" tIns="0" lIns="0" bIns="0" rIns="0"/>
            <a:lstStyle/>
            <a:p>
              <a:pPr algn="l">
                <a:lnSpc>
                  <a:spcPts val="3062"/>
                </a:lnSpc>
              </a:pPr>
              <a:r>
                <a:rPr lang="en-US" sz="1874">
                  <a:solidFill>
                    <a:srgbClr val="FFE5E5"/>
                  </a:solidFill>
                  <a:latin typeface="DM Sans"/>
                  <a:ea typeface="DM Sans"/>
                  <a:cs typeface="DM Sans"/>
                  <a:sym typeface="DM Sans"/>
                </a:rPr>
                <a:t>There is an urgent need for a system that bridges the gap between static wellness content and dynamic, evidence-based mental health interventions.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81" t="0" r="-83"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grpSp>
        <p:nvGrpSpPr>
          <p:cNvPr name="Group 10" id="10"/>
          <p:cNvGrpSpPr/>
          <p:nvPr/>
        </p:nvGrpSpPr>
        <p:grpSpPr>
          <a:xfrm rot="0">
            <a:off x="947886" y="772566"/>
            <a:ext cx="9534228" cy="1528466"/>
            <a:chOff x="0" y="0"/>
            <a:chExt cx="12712304" cy="2037954"/>
          </a:xfrm>
        </p:grpSpPr>
        <p:sp>
          <p:nvSpPr>
            <p:cNvPr name="Freeform 11" id="11"/>
            <p:cNvSpPr/>
            <p:nvPr/>
          </p:nvSpPr>
          <p:spPr>
            <a:xfrm flipH="false" flipV="false" rot="0">
              <a:off x="0" y="0"/>
              <a:ext cx="12712304" cy="2037954"/>
            </a:xfrm>
            <a:custGeom>
              <a:avLst/>
              <a:gdLst/>
              <a:ahLst/>
              <a:cxnLst/>
              <a:rect r="r" b="b" t="t" l="l"/>
              <a:pathLst>
                <a:path h="2037954" w="12712304">
                  <a:moveTo>
                    <a:pt x="0" y="0"/>
                  </a:moveTo>
                  <a:lnTo>
                    <a:pt x="12712304" y="0"/>
                  </a:lnTo>
                  <a:lnTo>
                    <a:pt x="12712304" y="2037954"/>
                  </a:lnTo>
                  <a:lnTo>
                    <a:pt x="0" y="2037954"/>
                  </a:lnTo>
                  <a:close/>
                </a:path>
              </a:pathLst>
            </a:custGeom>
            <a:solidFill>
              <a:srgbClr val="000000">
                <a:alpha val="0"/>
              </a:srgbClr>
            </a:solidFill>
          </p:spPr>
        </p:sp>
        <p:sp>
          <p:nvSpPr>
            <p:cNvPr name="TextBox 12" id="12"/>
            <p:cNvSpPr txBox="true"/>
            <p:nvPr/>
          </p:nvSpPr>
          <p:spPr>
            <a:xfrm>
              <a:off x="0" y="-19050"/>
              <a:ext cx="12712304" cy="2057004"/>
            </a:xfrm>
            <a:prstGeom prst="rect">
              <a:avLst/>
            </a:prstGeom>
          </p:spPr>
          <p:txBody>
            <a:bodyPr anchor="t" rtlCol="false" tIns="0" lIns="0" bIns="0" rIns="0"/>
            <a:lstStyle/>
            <a:p>
              <a:pPr algn="l">
                <a:lnSpc>
                  <a:spcPts val="5937"/>
                </a:lnSpc>
              </a:pPr>
              <a:r>
                <a:rPr lang="en-US" sz="4750">
                  <a:solidFill>
                    <a:srgbClr val="FAEBEB"/>
                  </a:solidFill>
                  <a:latin typeface="Dela Gothic One"/>
                  <a:ea typeface="Dela Gothic One"/>
                  <a:cs typeface="Dela Gothic One"/>
                  <a:sym typeface="Dela Gothic One"/>
                </a:rPr>
                <a:t>Relevance to Distributed Systems</a:t>
              </a:r>
            </a:p>
          </p:txBody>
        </p:sp>
      </p:grpSp>
      <p:grpSp>
        <p:nvGrpSpPr>
          <p:cNvPr name="Group 13" id="13"/>
          <p:cNvGrpSpPr/>
          <p:nvPr/>
        </p:nvGrpSpPr>
        <p:grpSpPr>
          <a:xfrm rot="0">
            <a:off x="947886" y="2646312"/>
            <a:ext cx="1150887" cy="1713459"/>
            <a:chOff x="0" y="0"/>
            <a:chExt cx="1534516" cy="2284612"/>
          </a:xfrm>
        </p:grpSpPr>
        <p:sp>
          <p:nvSpPr>
            <p:cNvPr name="Freeform 14" id="14" descr="preencoded.png"/>
            <p:cNvSpPr/>
            <p:nvPr/>
          </p:nvSpPr>
          <p:spPr>
            <a:xfrm flipH="false" flipV="false" rot="0">
              <a:off x="0" y="0"/>
              <a:ext cx="1534541" cy="2284603"/>
            </a:xfrm>
            <a:custGeom>
              <a:avLst/>
              <a:gdLst/>
              <a:ahLst/>
              <a:cxnLst/>
              <a:rect r="r" b="b" t="t" l="l"/>
              <a:pathLst>
                <a:path h="2284603" w="1534541">
                  <a:moveTo>
                    <a:pt x="0" y="0"/>
                  </a:moveTo>
                  <a:lnTo>
                    <a:pt x="1534541" y="0"/>
                  </a:lnTo>
                  <a:lnTo>
                    <a:pt x="1534541" y="2284603"/>
                  </a:lnTo>
                  <a:lnTo>
                    <a:pt x="0" y="2284603"/>
                  </a:lnTo>
                  <a:lnTo>
                    <a:pt x="0" y="0"/>
                  </a:lnTo>
                  <a:close/>
                </a:path>
              </a:pathLst>
            </a:custGeom>
            <a:blipFill>
              <a:blip r:embed="rId7"/>
              <a:stretch>
                <a:fillRect l="-40" t="0" r="-39" b="0"/>
              </a:stretch>
            </a:blipFill>
          </p:spPr>
        </p:sp>
      </p:grpSp>
      <p:grpSp>
        <p:nvGrpSpPr>
          <p:cNvPr name="Group 15" id="15"/>
          <p:cNvGrpSpPr/>
          <p:nvPr/>
        </p:nvGrpSpPr>
        <p:grpSpPr>
          <a:xfrm rot="0">
            <a:off x="2444055" y="2869257"/>
            <a:ext cx="5404545" cy="385614"/>
            <a:chOff x="0" y="0"/>
            <a:chExt cx="7206060" cy="514152"/>
          </a:xfrm>
        </p:grpSpPr>
        <p:sp>
          <p:nvSpPr>
            <p:cNvPr name="Freeform 16" id="16"/>
            <p:cNvSpPr/>
            <p:nvPr/>
          </p:nvSpPr>
          <p:spPr>
            <a:xfrm flipH="false" flipV="false" rot="0">
              <a:off x="0" y="0"/>
              <a:ext cx="7206060" cy="514152"/>
            </a:xfrm>
            <a:custGeom>
              <a:avLst/>
              <a:gdLst/>
              <a:ahLst/>
              <a:cxnLst/>
              <a:rect r="r" b="b" t="t" l="l"/>
              <a:pathLst>
                <a:path h="514152" w="7206060">
                  <a:moveTo>
                    <a:pt x="0" y="0"/>
                  </a:moveTo>
                  <a:lnTo>
                    <a:pt x="7206060" y="0"/>
                  </a:lnTo>
                  <a:lnTo>
                    <a:pt x="7206060" y="514152"/>
                  </a:lnTo>
                  <a:lnTo>
                    <a:pt x="0" y="514152"/>
                  </a:lnTo>
                  <a:close/>
                </a:path>
              </a:pathLst>
            </a:custGeom>
            <a:solidFill>
              <a:srgbClr val="000000">
                <a:alpha val="0"/>
              </a:srgbClr>
            </a:solidFill>
          </p:spPr>
        </p:sp>
        <p:sp>
          <p:nvSpPr>
            <p:cNvPr name="TextBox 17" id="17"/>
            <p:cNvSpPr txBox="true"/>
            <p:nvPr/>
          </p:nvSpPr>
          <p:spPr>
            <a:xfrm>
              <a:off x="0" y="-9525"/>
              <a:ext cx="7206060" cy="523677"/>
            </a:xfrm>
            <a:prstGeom prst="rect">
              <a:avLst/>
            </a:prstGeom>
          </p:spPr>
          <p:txBody>
            <a:bodyPr anchor="t" rtlCol="false" tIns="0" lIns="0" bIns="0" rIns="0"/>
            <a:lstStyle/>
            <a:p>
              <a:pPr algn="l">
                <a:lnSpc>
                  <a:spcPts val="2937"/>
                </a:lnSpc>
              </a:pPr>
              <a:r>
                <a:rPr lang="en-US" sz="2375">
                  <a:solidFill>
                    <a:srgbClr val="FFE5E5"/>
                  </a:solidFill>
                  <a:latin typeface="Dela Gothic One"/>
                  <a:ea typeface="Dela Gothic One"/>
                  <a:cs typeface="Dela Gothic One"/>
                  <a:sym typeface="Dela Gothic One"/>
                </a:rPr>
                <a:t>Microservices Architecture</a:t>
              </a:r>
            </a:p>
          </p:txBody>
        </p:sp>
      </p:grpSp>
      <p:grpSp>
        <p:nvGrpSpPr>
          <p:cNvPr name="Group 18" id="18"/>
          <p:cNvGrpSpPr/>
          <p:nvPr/>
        </p:nvGrpSpPr>
        <p:grpSpPr>
          <a:xfrm rot="0">
            <a:off x="2444055" y="3342978"/>
            <a:ext cx="8038059" cy="786705"/>
            <a:chOff x="0" y="0"/>
            <a:chExt cx="10717412" cy="1048940"/>
          </a:xfrm>
        </p:grpSpPr>
        <p:sp>
          <p:nvSpPr>
            <p:cNvPr name="Freeform 19" id="19"/>
            <p:cNvSpPr/>
            <p:nvPr/>
          </p:nvSpPr>
          <p:spPr>
            <a:xfrm flipH="false" flipV="false" rot="0">
              <a:off x="0" y="0"/>
              <a:ext cx="10717412" cy="1048940"/>
            </a:xfrm>
            <a:custGeom>
              <a:avLst/>
              <a:gdLst/>
              <a:ahLst/>
              <a:cxnLst/>
              <a:rect r="r" b="b" t="t" l="l"/>
              <a:pathLst>
                <a:path h="1048940" w="10717412">
                  <a:moveTo>
                    <a:pt x="0" y="0"/>
                  </a:moveTo>
                  <a:lnTo>
                    <a:pt x="10717412" y="0"/>
                  </a:lnTo>
                  <a:lnTo>
                    <a:pt x="10717412" y="1048940"/>
                  </a:lnTo>
                  <a:lnTo>
                    <a:pt x="0" y="1048940"/>
                  </a:lnTo>
                  <a:close/>
                </a:path>
              </a:pathLst>
            </a:custGeom>
            <a:solidFill>
              <a:srgbClr val="000000">
                <a:alpha val="0"/>
              </a:srgbClr>
            </a:solidFill>
          </p:spPr>
        </p:sp>
        <p:sp>
          <p:nvSpPr>
            <p:cNvPr name="TextBox 20" id="20"/>
            <p:cNvSpPr txBox="true"/>
            <p:nvPr/>
          </p:nvSpPr>
          <p:spPr>
            <a:xfrm>
              <a:off x="0" y="-66675"/>
              <a:ext cx="10717412" cy="1115615"/>
            </a:xfrm>
            <a:prstGeom prst="rect">
              <a:avLst/>
            </a:prstGeom>
          </p:spPr>
          <p:txBody>
            <a:bodyPr anchor="t" rtlCol="false" tIns="0" lIns="0" bIns="0" rIns="0"/>
            <a:lstStyle/>
            <a:p>
              <a:pPr algn="l">
                <a:lnSpc>
                  <a:spcPts val="2873"/>
                </a:lnSpc>
              </a:pPr>
              <a:r>
                <a:rPr lang="en-US" sz="1812">
                  <a:solidFill>
                    <a:srgbClr val="FFE5E5"/>
                  </a:solidFill>
                  <a:latin typeface="DM Sans"/>
                  <a:ea typeface="DM Sans"/>
                  <a:cs typeface="DM Sans"/>
                  <a:sym typeface="DM Sans"/>
                </a:rPr>
                <a:t>FastAPI‑based services for emotion detection, recommendation, and feedback.</a:t>
              </a:r>
            </a:p>
          </p:txBody>
        </p:sp>
      </p:grpSp>
      <p:grpSp>
        <p:nvGrpSpPr>
          <p:cNvPr name="Group 21" id="21"/>
          <p:cNvGrpSpPr/>
          <p:nvPr/>
        </p:nvGrpSpPr>
        <p:grpSpPr>
          <a:xfrm rot="0">
            <a:off x="947886" y="4359771"/>
            <a:ext cx="1150887" cy="1713459"/>
            <a:chOff x="0" y="0"/>
            <a:chExt cx="1534516" cy="2284612"/>
          </a:xfrm>
        </p:grpSpPr>
        <p:sp>
          <p:nvSpPr>
            <p:cNvPr name="Freeform 22" id="22" descr="preencoded.png"/>
            <p:cNvSpPr/>
            <p:nvPr/>
          </p:nvSpPr>
          <p:spPr>
            <a:xfrm flipH="false" flipV="false" rot="0">
              <a:off x="0" y="0"/>
              <a:ext cx="1534541" cy="2284603"/>
            </a:xfrm>
            <a:custGeom>
              <a:avLst/>
              <a:gdLst/>
              <a:ahLst/>
              <a:cxnLst/>
              <a:rect r="r" b="b" t="t" l="l"/>
              <a:pathLst>
                <a:path h="2284603" w="1534541">
                  <a:moveTo>
                    <a:pt x="0" y="0"/>
                  </a:moveTo>
                  <a:lnTo>
                    <a:pt x="1534541" y="0"/>
                  </a:lnTo>
                  <a:lnTo>
                    <a:pt x="1534541" y="2284603"/>
                  </a:lnTo>
                  <a:lnTo>
                    <a:pt x="0" y="2284603"/>
                  </a:lnTo>
                  <a:lnTo>
                    <a:pt x="0" y="0"/>
                  </a:lnTo>
                  <a:close/>
                </a:path>
              </a:pathLst>
            </a:custGeom>
            <a:blipFill>
              <a:blip r:embed="rId8"/>
              <a:stretch>
                <a:fillRect l="-40" t="0" r="-39" b="0"/>
              </a:stretch>
            </a:blipFill>
          </p:spPr>
        </p:sp>
      </p:grpSp>
      <p:grpSp>
        <p:nvGrpSpPr>
          <p:cNvPr name="Group 23" id="23"/>
          <p:cNvGrpSpPr/>
          <p:nvPr/>
        </p:nvGrpSpPr>
        <p:grpSpPr>
          <a:xfrm rot="0">
            <a:off x="2444054" y="4582716"/>
            <a:ext cx="4448323" cy="385614"/>
            <a:chOff x="0" y="0"/>
            <a:chExt cx="5931097" cy="514152"/>
          </a:xfrm>
        </p:grpSpPr>
        <p:sp>
          <p:nvSpPr>
            <p:cNvPr name="Freeform 24" id="24"/>
            <p:cNvSpPr/>
            <p:nvPr/>
          </p:nvSpPr>
          <p:spPr>
            <a:xfrm flipH="false" flipV="false" rot="0">
              <a:off x="0" y="0"/>
              <a:ext cx="5931097" cy="514152"/>
            </a:xfrm>
            <a:custGeom>
              <a:avLst/>
              <a:gdLst/>
              <a:ahLst/>
              <a:cxnLst/>
              <a:rect r="r" b="b" t="t" l="l"/>
              <a:pathLst>
                <a:path h="514152" w="5931097">
                  <a:moveTo>
                    <a:pt x="0" y="0"/>
                  </a:moveTo>
                  <a:lnTo>
                    <a:pt x="5931097" y="0"/>
                  </a:lnTo>
                  <a:lnTo>
                    <a:pt x="5931097" y="514152"/>
                  </a:lnTo>
                  <a:lnTo>
                    <a:pt x="0" y="514152"/>
                  </a:lnTo>
                  <a:close/>
                </a:path>
              </a:pathLst>
            </a:custGeom>
            <a:solidFill>
              <a:srgbClr val="000000">
                <a:alpha val="0"/>
              </a:srgbClr>
            </a:solidFill>
          </p:spPr>
        </p:sp>
        <p:sp>
          <p:nvSpPr>
            <p:cNvPr name="TextBox 25" id="25"/>
            <p:cNvSpPr txBox="true"/>
            <p:nvPr/>
          </p:nvSpPr>
          <p:spPr>
            <a:xfrm>
              <a:off x="0" y="-9525"/>
              <a:ext cx="5931097" cy="523677"/>
            </a:xfrm>
            <a:prstGeom prst="rect">
              <a:avLst/>
            </a:prstGeom>
          </p:spPr>
          <p:txBody>
            <a:bodyPr anchor="t" rtlCol="false" tIns="0" lIns="0" bIns="0" rIns="0"/>
            <a:lstStyle/>
            <a:p>
              <a:pPr algn="l">
                <a:lnSpc>
                  <a:spcPts val="2937"/>
                </a:lnSpc>
              </a:pPr>
              <a:r>
                <a:rPr lang="en-US" sz="2375">
                  <a:solidFill>
                    <a:srgbClr val="FFE5E5"/>
                  </a:solidFill>
                  <a:latin typeface="Dela Gothic One"/>
                  <a:ea typeface="Dela Gothic One"/>
                  <a:cs typeface="Dela Gothic One"/>
                  <a:sym typeface="Dela Gothic One"/>
                </a:rPr>
                <a:t>Concurrent Processing</a:t>
              </a:r>
            </a:p>
          </p:txBody>
        </p:sp>
      </p:grpSp>
      <p:grpSp>
        <p:nvGrpSpPr>
          <p:cNvPr name="Group 26" id="26"/>
          <p:cNvGrpSpPr/>
          <p:nvPr/>
        </p:nvGrpSpPr>
        <p:grpSpPr>
          <a:xfrm rot="0">
            <a:off x="2444055" y="5056435"/>
            <a:ext cx="8038059" cy="786705"/>
            <a:chOff x="0" y="0"/>
            <a:chExt cx="10717412" cy="1048940"/>
          </a:xfrm>
        </p:grpSpPr>
        <p:sp>
          <p:nvSpPr>
            <p:cNvPr name="Freeform 27" id="27"/>
            <p:cNvSpPr/>
            <p:nvPr/>
          </p:nvSpPr>
          <p:spPr>
            <a:xfrm flipH="false" flipV="false" rot="0">
              <a:off x="0" y="0"/>
              <a:ext cx="10717412" cy="1048940"/>
            </a:xfrm>
            <a:custGeom>
              <a:avLst/>
              <a:gdLst/>
              <a:ahLst/>
              <a:cxnLst/>
              <a:rect r="r" b="b" t="t" l="l"/>
              <a:pathLst>
                <a:path h="1048940" w="10717412">
                  <a:moveTo>
                    <a:pt x="0" y="0"/>
                  </a:moveTo>
                  <a:lnTo>
                    <a:pt x="10717412" y="0"/>
                  </a:lnTo>
                  <a:lnTo>
                    <a:pt x="10717412" y="1048940"/>
                  </a:lnTo>
                  <a:lnTo>
                    <a:pt x="0" y="1048940"/>
                  </a:lnTo>
                  <a:close/>
                </a:path>
              </a:pathLst>
            </a:custGeom>
            <a:solidFill>
              <a:srgbClr val="000000">
                <a:alpha val="0"/>
              </a:srgbClr>
            </a:solidFill>
          </p:spPr>
        </p:sp>
        <p:sp>
          <p:nvSpPr>
            <p:cNvPr name="TextBox 28" id="28"/>
            <p:cNvSpPr txBox="true"/>
            <p:nvPr/>
          </p:nvSpPr>
          <p:spPr>
            <a:xfrm>
              <a:off x="0" y="-66675"/>
              <a:ext cx="10717412" cy="1115615"/>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Addresses real-time data processing while serving multiple users simultaneously.</a:t>
              </a:r>
            </a:p>
          </p:txBody>
        </p:sp>
      </p:grpSp>
      <p:grpSp>
        <p:nvGrpSpPr>
          <p:cNvPr name="Group 29" id="29"/>
          <p:cNvGrpSpPr/>
          <p:nvPr/>
        </p:nvGrpSpPr>
        <p:grpSpPr>
          <a:xfrm rot="0">
            <a:off x="947886" y="6073229"/>
            <a:ext cx="1150887" cy="1713459"/>
            <a:chOff x="0" y="0"/>
            <a:chExt cx="1534516" cy="2284612"/>
          </a:xfrm>
        </p:grpSpPr>
        <p:sp>
          <p:nvSpPr>
            <p:cNvPr name="Freeform 30" id="30" descr="preencoded.png"/>
            <p:cNvSpPr/>
            <p:nvPr/>
          </p:nvSpPr>
          <p:spPr>
            <a:xfrm flipH="false" flipV="false" rot="0">
              <a:off x="0" y="0"/>
              <a:ext cx="1534541" cy="2284603"/>
            </a:xfrm>
            <a:custGeom>
              <a:avLst/>
              <a:gdLst/>
              <a:ahLst/>
              <a:cxnLst/>
              <a:rect r="r" b="b" t="t" l="l"/>
              <a:pathLst>
                <a:path h="2284603" w="1534541">
                  <a:moveTo>
                    <a:pt x="0" y="0"/>
                  </a:moveTo>
                  <a:lnTo>
                    <a:pt x="1534541" y="0"/>
                  </a:lnTo>
                  <a:lnTo>
                    <a:pt x="1534541" y="2284603"/>
                  </a:lnTo>
                  <a:lnTo>
                    <a:pt x="0" y="2284603"/>
                  </a:lnTo>
                  <a:lnTo>
                    <a:pt x="0" y="0"/>
                  </a:lnTo>
                  <a:close/>
                </a:path>
              </a:pathLst>
            </a:custGeom>
            <a:blipFill>
              <a:blip r:embed="rId9"/>
              <a:stretch>
                <a:fillRect l="-40" t="0" r="-39" b="0"/>
              </a:stretch>
            </a:blipFill>
          </p:spPr>
        </p:sp>
      </p:grpSp>
      <p:grpSp>
        <p:nvGrpSpPr>
          <p:cNvPr name="Group 31" id="31"/>
          <p:cNvGrpSpPr/>
          <p:nvPr/>
        </p:nvGrpSpPr>
        <p:grpSpPr>
          <a:xfrm rot="0">
            <a:off x="2444055" y="6296173"/>
            <a:ext cx="4448322" cy="385614"/>
            <a:chOff x="0" y="0"/>
            <a:chExt cx="5931096" cy="514152"/>
          </a:xfrm>
        </p:grpSpPr>
        <p:sp>
          <p:nvSpPr>
            <p:cNvPr name="Freeform 32" id="32"/>
            <p:cNvSpPr/>
            <p:nvPr/>
          </p:nvSpPr>
          <p:spPr>
            <a:xfrm flipH="false" flipV="false" rot="0">
              <a:off x="0" y="0"/>
              <a:ext cx="5931096" cy="514152"/>
            </a:xfrm>
            <a:custGeom>
              <a:avLst/>
              <a:gdLst/>
              <a:ahLst/>
              <a:cxnLst/>
              <a:rect r="r" b="b" t="t" l="l"/>
              <a:pathLst>
                <a:path h="514152" w="5931096">
                  <a:moveTo>
                    <a:pt x="0" y="0"/>
                  </a:moveTo>
                  <a:lnTo>
                    <a:pt x="5931096" y="0"/>
                  </a:lnTo>
                  <a:lnTo>
                    <a:pt x="5931096" y="514152"/>
                  </a:lnTo>
                  <a:lnTo>
                    <a:pt x="0" y="514152"/>
                  </a:lnTo>
                  <a:close/>
                </a:path>
              </a:pathLst>
            </a:custGeom>
            <a:solidFill>
              <a:srgbClr val="000000">
                <a:alpha val="0"/>
              </a:srgbClr>
            </a:solidFill>
          </p:spPr>
        </p:sp>
        <p:sp>
          <p:nvSpPr>
            <p:cNvPr name="TextBox 33" id="33"/>
            <p:cNvSpPr txBox="true"/>
            <p:nvPr/>
          </p:nvSpPr>
          <p:spPr>
            <a:xfrm>
              <a:off x="0" y="-9525"/>
              <a:ext cx="5931096" cy="523677"/>
            </a:xfrm>
            <a:prstGeom prst="rect">
              <a:avLst/>
            </a:prstGeom>
          </p:spPr>
          <p:txBody>
            <a:bodyPr anchor="t" rtlCol="false" tIns="0" lIns="0" bIns="0" rIns="0"/>
            <a:lstStyle/>
            <a:p>
              <a:pPr algn="l">
                <a:lnSpc>
                  <a:spcPts val="2937"/>
                </a:lnSpc>
              </a:pPr>
              <a:r>
                <a:rPr lang="en-US" sz="2375">
                  <a:solidFill>
                    <a:srgbClr val="FFE5E5"/>
                  </a:solidFill>
                  <a:latin typeface="Dela Gothic One"/>
                  <a:ea typeface="Dela Gothic One"/>
                  <a:cs typeface="Dela Gothic One"/>
                  <a:sym typeface="Dela Gothic One"/>
                </a:rPr>
                <a:t>Cloud Infrastructure</a:t>
              </a:r>
            </a:p>
          </p:txBody>
        </p:sp>
      </p:grpSp>
      <p:grpSp>
        <p:nvGrpSpPr>
          <p:cNvPr name="Group 34" id="34"/>
          <p:cNvGrpSpPr/>
          <p:nvPr/>
        </p:nvGrpSpPr>
        <p:grpSpPr>
          <a:xfrm rot="0">
            <a:off x="2444055" y="6769894"/>
            <a:ext cx="8038059" cy="786705"/>
            <a:chOff x="0" y="0"/>
            <a:chExt cx="10717412" cy="1048940"/>
          </a:xfrm>
        </p:grpSpPr>
        <p:sp>
          <p:nvSpPr>
            <p:cNvPr name="Freeform 35" id="35"/>
            <p:cNvSpPr/>
            <p:nvPr/>
          </p:nvSpPr>
          <p:spPr>
            <a:xfrm flipH="false" flipV="false" rot="0">
              <a:off x="0" y="0"/>
              <a:ext cx="10717412" cy="1048940"/>
            </a:xfrm>
            <a:custGeom>
              <a:avLst/>
              <a:gdLst/>
              <a:ahLst/>
              <a:cxnLst/>
              <a:rect r="r" b="b" t="t" l="l"/>
              <a:pathLst>
                <a:path h="1048940" w="10717412">
                  <a:moveTo>
                    <a:pt x="0" y="0"/>
                  </a:moveTo>
                  <a:lnTo>
                    <a:pt x="10717412" y="0"/>
                  </a:lnTo>
                  <a:lnTo>
                    <a:pt x="10717412" y="1048940"/>
                  </a:lnTo>
                  <a:lnTo>
                    <a:pt x="0" y="1048940"/>
                  </a:lnTo>
                  <a:close/>
                </a:path>
              </a:pathLst>
            </a:custGeom>
            <a:solidFill>
              <a:srgbClr val="000000">
                <a:alpha val="0"/>
              </a:srgbClr>
            </a:solidFill>
          </p:spPr>
        </p:sp>
        <p:sp>
          <p:nvSpPr>
            <p:cNvPr name="TextBox 36" id="36"/>
            <p:cNvSpPr txBox="true"/>
            <p:nvPr/>
          </p:nvSpPr>
          <p:spPr>
            <a:xfrm>
              <a:off x="0" y="-66675"/>
              <a:ext cx="10717412" cy="1115615"/>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Deployment via Docker, AWS EC2, and Kubernetes demonstrates practical distributed systems.</a:t>
              </a:r>
            </a:p>
          </p:txBody>
        </p:sp>
      </p:grpSp>
      <p:grpSp>
        <p:nvGrpSpPr>
          <p:cNvPr name="Group 37" id="37"/>
          <p:cNvGrpSpPr/>
          <p:nvPr/>
        </p:nvGrpSpPr>
        <p:grpSpPr>
          <a:xfrm rot="0">
            <a:off x="947886" y="7786687"/>
            <a:ext cx="1150887" cy="1713459"/>
            <a:chOff x="0" y="0"/>
            <a:chExt cx="1534516" cy="2284612"/>
          </a:xfrm>
        </p:grpSpPr>
        <p:sp>
          <p:nvSpPr>
            <p:cNvPr name="Freeform 38" id="38" descr="preencoded.png"/>
            <p:cNvSpPr/>
            <p:nvPr/>
          </p:nvSpPr>
          <p:spPr>
            <a:xfrm flipH="false" flipV="false" rot="0">
              <a:off x="0" y="0"/>
              <a:ext cx="1534541" cy="2284603"/>
            </a:xfrm>
            <a:custGeom>
              <a:avLst/>
              <a:gdLst/>
              <a:ahLst/>
              <a:cxnLst/>
              <a:rect r="r" b="b" t="t" l="l"/>
              <a:pathLst>
                <a:path h="2284603" w="1534541">
                  <a:moveTo>
                    <a:pt x="0" y="0"/>
                  </a:moveTo>
                  <a:lnTo>
                    <a:pt x="1534541" y="0"/>
                  </a:lnTo>
                  <a:lnTo>
                    <a:pt x="1534541" y="2284603"/>
                  </a:lnTo>
                  <a:lnTo>
                    <a:pt x="0" y="2284603"/>
                  </a:lnTo>
                  <a:lnTo>
                    <a:pt x="0" y="0"/>
                  </a:lnTo>
                  <a:close/>
                </a:path>
              </a:pathLst>
            </a:custGeom>
            <a:blipFill>
              <a:blip r:embed="rId10"/>
              <a:stretch>
                <a:fillRect l="-40" t="0" r="-39" b="0"/>
              </a:stretch>
            </a:blipFill>
          </p:spPr>
        </p:sp>
      </p:grpSp>
      <p:grpSp>
        <p:nvGrpSpPr>
          <p:cNvPr name="Group 39" id="39"/>
          <p:cNvGrpSpPr/>
          <p:nvPr/>
        </p:nvGrpSpPr>
        <p:grpSpPr>
          <a:xfrm rot="0">
            <a:off x="2444055" y="8009632"/>
            <a:ext cx="5628234" cy="385614"/>
            <a:chOff x="0" y="0"/>
            <a:chExt cx="7504312" cy="514152"/>
          </a:xfrm>
        </p:grpSpPr>
        <p:sp>
          <p:nvSpPr>
            <p:cNvPr name="Freeform 40" id="40"/>
            <p:cNvSpPr/>
            <p:nvPr/>
          </p:nvSpPr>
          <p:spPr>
            <a:xfrm flipH="false" flipV="false" rot="0">
              <a:off x="0" y="0"/>
              <a:ext cx="7504312" cy="514152"/>
            </a:xfrm>
            <a:custGeom>
              <a:avLst/>
              <a:gdLst/>
              <a:ahLst/>
              <a:cxnLst/>
              <a:rect r="r" b="b" t="t" l="l"/>
              <a:pathLst>
                <a:path h="514152" w="7504312">
                  <a:moveTo>
                    <a:pt x="0" y="0"/>
                  </a:moveTo>
                  <a:lnTo>
                    <a:pt x="7504312" y="0"/>
                  </a:lnTo>
                  <a:lnTo>
                    <a:pt x="7504312" y="514152"/>
                  </a:lnTo>
                  <a:lnTo>
                    <a:pt x="0" y="514152"/>
                  </a:lnTo>
                  <a:close/>
                </a:path>
              </a:pathLst>
            </a:custGeom>
            <a:solidFill>
              <a:srgbClr val="000000">
                <a:alpha val="0"/>
              </a:srgbClr>
            </a:solidFill>
          </p:spPr>
        </p:sp>
        <p:sp>
          <p:nvSpPr>
            <p:cNvPr name="TextBox 41" id="41"/>
            <p:cNvSpPr txBox="true"/>
            <p:nvPr/>
          </p:nvSpPr>
          <p:spPr>
            <a:xfrm>
              <a:off x="0" y="-9525"/>
              <a:ext cx="7504312" cy="523677"/>
            </a:xfrm>
            <a:prstGeom prst="rect">
              <a:avLst/>
            </a:prstGeom>
          </p:spPr>
          <p:txBody>
            <a:bodyPr anchor="t" rtlCol="false" tIns="0" lIns="0" bIns="0" rIns="0"/>
            <a:lstStyle/>
            <a:p>
              <a:pPr algn="l">
                <a:lnSpc>
                  <a:spcPts val="2937"/>
                </a:lnSpc>
              </a:pPr>
              <a:r>
                <a:rPr lang="en-US" sz="2375">
                  <a:solidFill>
                    <a:srgbClr val="FFE5E5"/>
                  </a:solidFill>
                  <a:latin typeface="Dela Gothic One"/>
                  <a:ea typeface="Dela Gothic One"/>
                  <a:cs typeface="Dela Gothic One"/>
                  <a:sym typeface="Dela Gothic One"/>
                </a:rPr>
                <a:t>Distributed Systems Principles</a:t>
              </a:r>
            </a:p>
          </p:txBody>
        </p:sp>
      </p:grpSp>
      <p:grpSp>
        <p:nvGrpSpPr>
          <p:cNvPr name="Group 42" id="42"/>
          <p:cNvGrpSpPr/>
          <p:nvPr/>
        </p:nvGrpSpPr>
        <p:grpSpPr>
          <a:xfrm rot="0">
            <a:off x="2444055" y="8483353"/>
            <a:ext cx="8038059" cy="786705"/>
            <a:chOff x="0" y="0"/>
            <a:chExt cx="10717412" cy="1048940"/>
          </a:xfrm>
        </p:grpSpPr>
        <p:sp>
          <p:nvSpPr>
            <p:cNvPr name="Freeform 43" id="43"/>
            <p:cNvSpPr/>
            <p:nvPr/>
          </p:nvSpPr>
          <p:spPr>
            <a:xfrm flipH="false" flipV="false" rot="0">
              <a:off x="0" y="0"/>
              <a:ext cx="10717412" cy="1048940"/>
            </a:xfrm>
            <a:custGeom>
              <a:avLst/>
              <a:gdLst/>
              <a:ahLst/>
              <a:cxnLst/>
              <a:rect r="r" b="b" t="t" l="l"/>
              <a:pathLst>
                <a:path h="1048940" w="10717412">
                  <a:moveTo>
                    <a:pt x="0" y="0"/>
                  </a:moveTo>
                  <a:lnTo>
                    <a:pt x="10717412" y="0"/>
                  </a:lnTo>
                  <a:lnTo>
                    <a:pt x="10717412" y="1048940"/>
                  </a:lnTo>
                  <a:lnTo>
                    <a:pt x="0" y="1048940"/>
                  </a:lnTo>
                  <a:close/>
                </a:path>
              </a:pathLst>
            </a:custGeom>
            <a:solidFill>
              <a:srgbClr val="000000">
                <a:alpha val="0"/>
              </a:srgbClr>
            </a:solidFill>
          </p:spPr>
        </p:sp>
        <p:sp>
          <p:nvSpPr>
            <p:cNvPr name="TextBox 44" id="44"/>
            <p:cNvSpPr txBox="true"/>
            <p:nvPr/>
          </p:nvSpPr>
          <p:spPr>
            <a:xfrm>
              <a:off x="0" y="-66675"/>
              <a:ext cx="10717412" cy="1115615"/>
            </a:xfrm>
            <a:prstGeom prst="rect">
              <a:avLst/>
            </a:prstGeom>
          </p:spPr>
          <p:txBody>
            <a:bodyPr anchor="t" rtlCol="false" tIns="0" lIns="0" bIns="0" rIns="0"/>
            <a:lstStyle/>
            <a:p>
              <a:pPr algn="l">
                <a:lnSpc>
                  <a:spcPts val="2874"/>
                </a:lnSpc>
              </a:pPr>
              <a:r>
                <a:rPr lang="en-US" sz="1812">
                  <a:solidFill>
                    <a:srgbClr val="FFE5E5"/>
                  </a:solidFill>
                  <a:latin typeface="DM Sans"/>
                  <a:ea typeface="DM Sans"/>
                  <a:cs typeface="DM Sans"/>
                  <a:sym typeface="DM Sans"/>
                </a:rPr>
                <a:t>Real-time processing, load balancing, and robust security measures are key concepts from DATA 236 applied in this solution.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140023" y="0"/>
            <a:ext cx="18838029" cy="10287000"/>
            <a:chOff x="0" y="0"/>
            <a:chExt cx="25117372" cy="13716000"/>
          </a:xfrm>
        </p:grpSpPr>
        <p:sp>
          <p:nvSpPr>
            <p:cNvPr name="Freeform 5" id="5"/>
            <p:cNvSpPr/>
            <p:nvPr/>
          </p:nvSpPr>
          <p:spPr>
            <a:xfrm flipH="false" flipV="false" rot="0">
              <a:off x="0" y="0"/>
              <a:ext cx="25117372" cy="13716000"/>
            </a:xfrm>
            <a:custGeom>
              <a:avLst/>
              <a:gdLst/>
              <a:ahLst/>
              <a:cxnLst/>
              <a:rect r="r" b="b" t="t" l="l"/>
              <a:pathLst>
                <a:path h="13716000" w="25117372">
                  <a:moveTo>
                    <a:pt x="0" y="0"/>
                  </a:moveTo>
                  <a:lnTo>
                    <a:pt x="25117372" y="0"/>
                  </a:lnTo>
                  <a:lnTo>
                    <a:pt x="25117372" y="13716000"/>
                  </a:lnTo>
                  <a:lnTo>
                    <a:pt x="0" y="13716000"/>
                  </a:lnTo>
                  <a:close/>
                </a:path>
              </a:pathLst>
            </a:custGeom>
            <a:solidFill>
              <a:srgbClr val="0A0A0A">
                <a:alpha val="81176"/>
              </a:srgbClr>
            </a:solidFill>
          </p:spPr>
        </p:sp>
      </p:grpSp>
      <p:grpSp>
        <p:nvGrpSpPr>
          <p:cNvPr name="Group 6" id="6"/>
          <p:cNvGrpSpPr/>
          <p:nvPr/>
        </p:nvGrpSpPr>
        <p:grpSpPr>
          <a:xfrm rot="0">
            <a:off x="947886" y="3551560"/>
            <a:ext cx="11417945" cy="912316"/>
            <a:chOff x="0" y="0"/>
            <a:chExt cx="15223927" cy="1216422"/>
          </a:xfrm>
        </p:grpSpPr>
        <p:sp>
          <p:nvSpPr>
            <p:cNvPr name="Freeform 7" id="7"/>
            <p:cNvSpPr/>
            <p:nvPr/>
          </p:nvSpPr>
          <p:spPr>
            <a:xfrm flipH="false" flipV="false" rot="0">
              <a:off x="0" y="0"/>
              <a:ext cx="15223927" cy="1216422"/>
            </a:xfrm>
            <a:custGeom>
              <a:avLst/>
              <a:gdLst/>
              <a:ahLst/>
              <a:cxnLst/>
              <a:rect r="r" b="b" t="t" l="l"/>
              <a:pathLst>
                <a:path h="1216422" w="15223927">
                  <a:moveTo>
                    <a:pt x="0" y="0"/>
                  </a:moveTo>
                  <a:lnTo>
                    <a:pt x="15223927" y="0"/>
                  </a:lnTo>
                  <a:lnTo>
                    <a:pt x="15223927" y="1216422"/>
                  </a:lnTo>
                  <a:lnTo>
                    <a:pt x="0" y="1216422"/>
                  </a:lnTo>
                  <a:close/>
                </a:path>
              </a:pathLst>
            </a:custGeom>
            <a:solidFill>
              <a:srgbClr val="000000">
                <a:alpha val="0"/>
              </a:srgbClr>
            </a:solidFill>
          </p:spPr>
        </p:sp>
        <p:sp>
          <p:nvSpPr>
            <p:cNvPr name="TextBox 8" id="8"/>
            <p:cNvSpPr txBox="true"/>
            <p:nvPr/>
          </p:nvSpPr>
          <p:spPr>
            <a:xfrm>
              <a:off x="0" y="-28575"/>
              <a:ext cx="15223927" cy="1244997"/>
            </a:xfrm>
            <a:prstGeom prst="rect">
              <a:avLst/>
            </a:prstGeom>
          </p:spPr>
          <p:txBody>
            <a:bodyPr anchor="t" rtlCol="false" tIns="0" lIns="0" bIns="0" rIns="0"/>
            <a:lstStyle/>
            <a:p>
              <a:pPr algn="l">
                <a:lnSpc>
                  <a:spcPts val="7000"/>
                </a:lnSpc>
              </a:pPr>
              <a:r>
                <a:rPr lang="en-US" sz="5562">
                  <a:solidFill>
                    <a:srgbClr val="FAEBEB"/>
                  </a:solidFill>
                  <a:latin typeface="Dela Gothic One"/>
                  <a:ea typeface="Dela Gothic One"/>
                  <a:cs typeface="Dela Gothic One"/>
                  <a:sym typeface="Dela Gothic One"/>
                </a:rPr>
                <a:t>Scope &amp; Problem Definition</a:t>
              </a:r>
            </a:p>
          </p:txBody>
        </p:sp>
      </p:grpSp>
      <p:grpSp>
        <p:nvGrpSpPr>
          <p:cNvPr name="Group 9" id="9"/>
          <p:cNvGrpSpPr/>
          <p:nvPr/>
        </p:nvGrpSpPr>
        <p:grpSpPr>
          <a:xfrm rot="0">
            <a:off x="947886" y="5119315"/>
            <a:ext cx="3563391" cy="466725"/>
            <a:chOff x="0" y="0"/>
            <a:chExt cx="4751188" cy="622300"/>
          </a:xfrm>
        </p:grpSpPr>
        <p:sp>
          <p:nvSpPr>
            <p:cNvPr name="Freeform 10" id="10"/>
            <p:cNvSpPr/>
            <p:nvPr/>
          </p:nvSpPr>
          <p:spPr>
            <a:xfrm flipH="false" flipV="false" rot="0">
              <a:off x="0" y="0"/>
              <a:ext cx="4751188" cy="622300"/>
            </a:xfrm>
            <a:custGeom>
              <a:avLst/>
              <a:gdLst/>
              <a:ahLst/>
              <a:cxnLst/>
              <a:rect r="r" b="b" t="t" l="l"/>
              <a:pathLst>
                <a:path h="622300" w="4751188">
                  <a:moveTo>
                    <a:pt x="0" y="0"/>
                  </a:moveTo>
                  <a:lnTo>
                    <a:pt x="4751188" y="0"/>
                  </a:lnTo>
                  <a:lnTo>
                    <a:pt x="4751188" y="622300"/>
                  </a:lnTo>
                  <a:lnTo>
                    <a:pt x="0" y="622300"/>
                  </a:lnTo>
                  <a:close/>
                </a:path>
              </a:pathLst>
            </a:custGeom>
            <a:solidFill>
              <a:srgbClr val="000000">
                <a:alpha val="0"/>
              </a:srgbClr>
            </a:solidFill>
          </p:spPr>
        </p:sp>
        <p:sp>
          <p:nvSpPr>
            <p:cNvPr name="TextBox 11" id="11"/>
            <p:cNvSpPr txBox="true"/>
            <p:nvPr/>
          </p:nvSpPr>
          <p:spPr>
            <a:xfrm>
              <a:off x="0" y="-28575"/>
              <a:ext cx="4751188" cy="650875"/>
            </a:xfrm>
            <a:prstGeom prst="rect">
              <a:avLst/>
            </a:prstGeom>
          </p:spPr>
          <p:txBody>
            <a:bodyPr anchor="t" rtlCol="false" tIns="0" lIns="0" bIns="0" rIns="0"/>
            <a:lstStyle/>
            <a:p>
              <a:pPr algn="l">
                <a:lnSpc>
                  <a:spcPts val="3500"/>
                </a:lnSpc>
              </a:pPr>
              <a:r>
                <a:rPr lang="en-US" sz="2750">
                  <a:solidFill>
                    <a:srgbClr val="FAEBEB"/>
                  </a:solidFill>
                  <a:latin typeface="Dela Gothic One"/>
                  <a:ea typeface="Dela Gothic One"/>
                  <a:cs typeface="Dela Gothic One"/>
                  <a:sym typeface="Dela Gothic One"/>
                </a:rPr>
                <a:t>Advanced NLP</a:t>
              </a:r>
            </a:p>
          </p:txBody>
        </p:sp>
      </p:grpSp>
      <p:grpSp>
        <p:nvGrpSpPr>
          <p:cNvPr name="Group 12" id="12"/>
          <p:cNvGrpSpPr/>
          <p:nvPr/>
        </p:nvGrpSpPr>
        <p:grpSpPr>
          <a:xfrm rot="0">
            <a:off x="947886" y="5799609"/>
            <a:ext cx="5022949" cy="1234154"/>
            <a:chOff x="0" y="0"/>
            <a:chExt cx="6697265" cy="1645539"/>
          </a:xfrm>
        </p:grpSpPr>
        <p:sp>
          <p:nvSpPr>
            <p:cNvPr name="Freeform 13" id="13"/>
            <p:cNvSpPr/>
            <p:nvPr/>
          </p:nvSpPr>
          <p:spPr>
            <a:xfrm flipH="false" flipV="false" rot="0">
              <a:off x="0" y="0"/>
              <a:ext cx="6697266" cy="1645539"/>
            </a:xfrm>
            <a:custGeom>
              <a:avLst/>
              <a:gdLst/>
              <a:ahLst/>
              <a:cxnLst/>
              <a:rect r="r" b="b" t="t" l="l"/>
              <a:pathLst>
                <a:path h="1645539" w="6697266">
                  <a:moveTo>
                    <a:pt x="0" y="0"/>
                  </a:moveTo>
                  <a:lnTo>
                    <a:pt x="6697266" y="0"/>
                  </a:lnTo>
                  <a:lnTo>
                    <a:pt x="6697266" y="1645539"/>
                  </a:lnTo>
                  <a:lnTo>
                    <a:pt x="0" y="1645539"/>
                  </a:lnTo>
                  <a:close/>
                </a:path>
              </a:pathLst>
            </a:custGeom>
            <a:solidFill>
              <a:srgbClr val="000000">
                <a:alpha val="0"/>
              </a:srgbClr>
            </a:solidFill>
          </p:spPr>
        </p:sp>
        <p:sp>
          <p:nvSpPr>
            <p:cNvPr name="TextBox 14" id="14"/>
            <p:cNvSpPr txBox="true"/>
            <p:nvPr/>
          </p:nvSpPr>
          <p:spPr>
            <a:xfrm>
              <a:off x="0" y="-76200"/>
              <a:ext cx="6697265" cy="1721739"/>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Fine‑tuned Dis</a:t>
              </a:r>
              <a:r>
                <a:rPr lang="en-US" sz="2125">
                  <a:solidFill>
                    <a:srgbClr val="FFE5E5"/>
                  </a:solidFill>
                  <a:latin typeface="DM Sans"/>
                  <a:ea typeface="DM Sans"/>
                  <a:cs typeface="DM Sans"/>
                  <a:sym typeface="DM Sans"/>
                </a:rPr>
                <a:t>tilBERT/RoBERTa models classify emotional states from text inputs.</a:t>
              </a:r>
            </a:p>
          </p:txBody>
        </p:sp>
      </p:grpSp>
      <p:grpSp>
        <p:nvGrpSpPr>
          <p:cNvPr name="Group 15" id="15"/>
          <p:cNvGrpSpPr/>
          <p:nvPr/>
        </p:nvGrpSpPr>
        <p:grpSpPr>
          <a:xfrm rot="0">
            <a:off x="6641158" y="5119315"/>
            <a:ext cx="5022949" cy="912018"/>
            <a:chOff x="0" y="0"/>
            <a:chExt cx="6697265" cy="1216024"/>
          </a:xfrm>
        </p:grpSpPr>
        <p:sp>
          <p:nvSpPr>
            <p:cNvPr name="Freeform 16" id="16"/>
            <p:cNvSpPr/>
            <p:nvPr/>
          </p:nvSpPr>
          <p:spPr>
            <a:xfrm flipH="false" flipV="false" rot="0">
              <a:off x="0" y="0"/>
              <a:ext cx="6697266" cy="1216024"/>
            </a:xfrm>
            <a:custGeom>
              <a:avLst/>
              <a:gdLst/>
              <a:ahLst/>
              <a:cxnLst/>
              <a:rect r="r" b="b" t="t" l="l"/>
              <a:pathLst>
                <a:path h="1216024" w="6697266">
                  <a:moveTo>
                    <a:pt x="0" y="0"/>
                  </a:moveTo>
                  <a:lnTo>
                    <a:pt x="6697266" y="0"/>
                  </a:lnTo>
                  <a:lnTo>
                    <a:pt x="6697266" y="1216024"/>
                  </a:lnTo>
                  <a:lnTo>
                    <a:pt x="0" y="1216024"/>
                  </a:lnTo>
                  <a:close/>
                </a:path>
              </a:pathLst>
            </a:custGeom>
            <a:solidFill>
              <a:srgbClr val="000000">
                <a:alpha val="0"/>
              </a:srgbClr>
            </a:solidFill>
          </p:spPr>
        </p:sp>
        <p:sp>
          <p:nvSpPr>
            <p:cNvPr name="TextBox 17" id="17"/>
            <p:cNvSpPr txBox="true"/>
            <p:nvPr/>
          </p:nvSpPr>
          <p:spPr>
            <a:xfrm>
              <a:off x="0" y="-28575"/>
              <a:ext cx="6697265" cy="1244599"/>
            </a:xfrm>
            <a:prstGeom prst="rect">
              <a:avLst/>
            </a:prstGeom>
          </p:spPr>
          <p:txBody>
            <a:bodyPr anchor="t" rtlCol="false" tIns="0" lIns="0" bIns="0" rIns="0"/>
            <a:lstStyle/>
            <a:p>
              <a:pPr algn="l">
                <a:lnSpc>
                  <a:spcPts val="3500"/>
                </a:lnSpc>
              </a:pPr>
              <a:r>
                <a:rPr lang="en-US" sz="2750">
                  <a:solidFill>
                    <a:srgbClr val="FAEBEB"/>
                  </a:solidFill>
                  <a:latin typeface="Dela Gothic One"/>
                  <a:ea typeface="Dela Gothic One"/>
                  <a:cs typeface="Dela Gothic One"/>
                  <a:sym typeface="Dela Gothic One"/>
                </a:rPr>
                <a:t>Personalized Interventions</a:t>
              </a:r>
            </a:p>
          </p:txBody>
        </p:sp>
      </p:grpSp>
      <p:grpSp>
        <p:nvGrpSpPr>
          <p:cNvPr name="Group 18" id="18"/>
          <p:cNvGrpSpPr/>
          <p:nvPr/>
        </p:nvGrpSpPr>
        <p:grpSpPr>
          <a:xfrm rot="0">
            <a:off x="6641158" y="6244902"/>
            <a:ext cx="5022949" cy="490538"/>
            <a:chOff x="0" y="0"/>
            <a:chExt cx="6697265" cy="654051"/>
          </a:xfrm>
        </p:grpSpPr>
        <p:sp>
          <p:nvSpPr>
            <p:cNvPr name="Freeform 19" id="19"/>
            <p:cNvSpPr/>
            <p:nvPr/>
          </p:nvSpPr>
          <p:spPr>
            <a:xfrm flipH="false" flipV="false" rot="0">
              <a:off x="0" y="0"/>
              <a:ext cx="6697266" cy="654051"/>
            </a:xfrm>
            <a:custGeom>
              <a:avLst/>
              <a:gdLst/>
              <a:ahLst/>
              <a:cxnLst/>
              <a:rect r="r" b="b" t="t" l="l"/>
              <a:pathLst>
                <a:path h="654051" w="6697266">
                  <a:moveTo>
                    <a:pt x="0" y="0"/>
                  </a:moveTo>
                  <a:lnTo>
                    <a:pt x="6697266" y="0"/>
                  </a:lnTo>
                  <a:lnTo>
                    <a:pt x="6697266" y="654051"/>
                  </a:lnTo>
                  <a:lnTo>
                    <a:pt x="0" y="654051"/>
                  </a:lnTo>
                  <a:close/>
                </a:path>
              </a:pathLst>
            </a:custGeom>
            <a:solidFill>
              <a:srgbClr val="000000">
                <a:alpha val="0"/>
              </a:srgbClr>
            </a:solidFill>
          </p:spPr>
        </p:sp>
        <p:sp>
          <p:nvSpPr>
            <p:cNvPr name="TextBox 20" id="20"/>
            <p:cNvSpPr txBox="true"/>
            <p:nvPr/>
          </p:nvSpPr>
          <p:spPr>
            <a:xfrm>
              <a:off x="0" y="-76200"/>
              <a:ext cx="6697265" cy="730251"/>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Guided mindfulness, journaling prompts</a:t>
              </a:r>
            </a:p>
          </p:txBody>
        </p:sp>
      </p:grpSp>
      <p:grpSp>
        <p:nvGrpSpPr>
          <p:cNvPr name="Group 21" id="21"/>
          <p:cNvGrpSpPr/>
          <p:nvPr/>
        </p:nvGrpSpPr>
        <p:grpSpPr>
          <a:xfrm rot="0">
            <a:off x="12334429" y="5119315"/>
            <a:ext cx="3768179" cy="466725"/>
            <a:chOff x="0" y="0"/>
            <a:chExt cx="5024239" cy="622300"/>
          </a:xfrm>
        </p:grpSpPr>
        <p:sp>
          <p:nvSpPr>
            <p:cNvPr name="Freeform 22" id="22"/>
            <p:cNvSpPr/>
            <p:nvPr/>
          </p:nvSpPr>
          <p:spPr>
            <a:xfrm flipH="false" flipV="false" rot="0">
              <a:off x="0" y="0"/>
              <a:ext cx="5024239" cy="622300"/>
            </a:xfrm>
            <a:custGeom>
              <a:avLst/>
              <a:gdLst/>
              <a:ahLst/>
              <a:cxnLst/>
              <a:rect r="r" b="b" t="t" l="l"/>
              <a:pathLst>
                <a:path h="622300" w="5024239">
                  <a:moveTo>
                    <a:pt x="0" y="0"/>
                  </a:moveTo>
                  <a:lnTo>
                    <a:pt x="5024239" y="0"/>
                  </a:lnTo>
                  <a:lnTo>
                    <a:pt x="5024239" y="622300"/>
                  </a:lnTo>
                  <a:lnTo>
                    <a:pt x="0" y="622300"/>
                  </a:lnTo>
                  <a:close/>
                </a:path>
              </a:pathLst>
            </a:custGeom>
            <a:solidFill>
              <a:srgbClr val="000000">
                <a:alpha val="0"/>
              </a:srgbClr>
            </a:solidFill>
          </p:spPr>
        </p:sp>
        <p:sp>
          <p:nvSpPr>
            <p:cNvPr name="TextBox 23" id="23"/>
            <p:cNvSpPr txBox="true"/>
            <p:nvPr/>
          </p:nvSpPr>
          <p:spPr>
            <a:xfrm>
              <a:off x="0" y="-28575"/>
              <a:ext cx="5024239" cy="650875"/>
            </a:xfrm>
            <a:prstGeom prst="rect">
              <a:avLst/>
            </a:prstGeom>
          </p:spPr>
          <p:txBody>
            <a:bodyPr anchor="t" rtlCol="false" tIns="0" lIns="0" bIns="0" rIns="0"/>
            <a:lstStyle/>
            <a:p>
              <a:pPr algn="l">
                <a:lnSpc>
                  <a:spcPts val="3500"/>
                </a:lnSpc>
              </a:pPr>
              <a:r>
                <a:rPr lang="en-US" sz="2750">
                  <a:solidFill>
                    <a:srgbClr val="FAEBEB"/>
                  </a:solidFill>
                  <a:latin typeface="Dela Gothic One"/>
                  <a:ea typeface="Dela Gothic One"/>
                  <a:cs typeface="Dela Gothic One"/>
                  <a:sym typeface="Dela Gothic One"/>
                </a:rPr>
                <a:t>Scalable Backend</a:t>
              </a:r>
            </a:p>
          </p:txBody>
        </p:sp>
      </p:grpSp>
      <p:grpSp>
        <p:nvGrpSpPr>
          <p:cNvPr name="Group 24" id="24"/>
          <p:cNvGrpSpPr/>
          <p:nvPr/>
        </p:nvGrpSpPr>
        <p:grpSpPr>
          <a:xfrm rot="0">
            <a:off x="12334429" y="5799609"/>
            <a:ext cx="5022949" cy="815054"/>
            <a:chOff x="0" y="0"/>
            <a:chExt cx="6697265" cy="1086739"/>
          </a:xfrm>
        </p:grpSpPr>
        <p:sp>
          <p:nvSpPr>
            <p:cNvPr name="Freeform 25" id="25"/>
            <p:cNvSpPr/>
            <p:nvPr/>
          </p:nvSpPr>
          <p:spPr>
            <a:xfrm flipH="false" flipV="false" rot="0">
              <a:off x="0" y="0"/>
              <a:ext cx="6697266" cy="1086739"/>
            </a:xfrm>
            <a:custGeom>
              <a:avLst/>
              <a:gdLst/>
              <a:ahLst/>
              <a:cxnLst/>
              <a:rect r="r" b="b" t="t" l="l"/>
              <a:pathLst>
                <a:path h="1086739" w="6697266">
                  <a:moveTo>
                    <a:pt x="0" y="0"/>
                  </a:moveTo>
                  <a:lnTo>
                    <a:pt x="6697266" y="0"/>
                  </a:lnTo>
                  <a:lnTo>
                    <a:pt x="6697266" y="1086739"/>
                  </a:lnTo>
                  <a:lnTo>
                    <a:pt x="0" y="1086739"/>
                  </a:lnTo>
                  <a:close/>
                </a:path>
              </a:pathLst>
            </a:custGeom>
            <a:solidFill>
              <a:srgbClr val="000000">
                <a:alpha val="0"/>
              </a:srgbClr>
            </a:solidFill>
          </p:spPr>
        </p:sp>
        <p:sp>
          <p:nvSpPr>
            <p:cNvPr name="TextBox 26" id="26"/>
            <p:cNvSpPr txBox="true"/>
            <p:nvPr/>
          </p:nvSpPr>
          <p:spPr>
            <a:xfrm>
              <a:off x="0" y="-76200"/>
              <a:ext cx="6697265" cy="1162939"/>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M</a:t>
              </a:r>
              <a:r>
                <a:rPr lang="en-US" sz="2125">
                  <a:solidFill>
                    <a:srgbClr val="FFE5E5"/>
                  </a:solidFill>
                  <a:latin typeface="DM Sans"/>
                  <a:ea typeface="DM Sans"/>
                  <a:cs typeface="DM Sans"/>
                  <a:sym typeface="DM Sans"/>
                </a:rPr>
                <a:t>icroservice-based system ensures high availability and responsiveness.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3044726" y="411063"/>
            <a:ext cx="12169676" cy="1235273"/>
            <a:chOff x="0" y="0"/>
            <a:chExt cx="16226235" cy="1647031"/>
          </a:xfrm>
        </p:grpSpPr>
        <p:sp>
          <p:nvSpPr>
            <p:cNvPr name="Freeform 7" id="7"/>
            <p:cNvSpPr/>
            <p:nvPr/>
          </p:nvSpPr>
          <p:spPr>
            <a:xfrm flipH="false" flipV="false" rot="0">
              <a:off x="0" y="0"/>
              <a:ext cx="16226234" cy="1647031"/>
            </a:xfrm>
            <a:custGeom>
              <a:avLst/>
              <a:gdLst/>
              <a:ahLst/>
              <a:cxnLst/>
              <a:rect r="r" b="b" t="t" l="l"/>
              <a:pathLst>
                <a:path h="1647031" w="16226234">
                  <a:moveTo>
                    <a:pt x="0" y="0"/>
                  </a:moveTo>
                  <a:lnTo>
                    <a:pt x="16226234" y="0"/>
                  </a:lnTo>
                  <a:lnTo>
                    <a:pt x="16226234" y="1647031"/>
                  </a:lnTo>
                  <a:lnTo>
                    <a:pt x="0" y="1647031"/>
                  </a:lnTo>
                  <a:close/>
                </a:path>
              </a:pathLst>
            </a:custGeom>
            <a:solidFill>
              <a:srgbClr val="000000">
                <a:alpha val="0"/>
              </a:srgbClr>
            </a:solidFill>
          </p:spPr>
        </p:sp>
        <p:sp>
          <p:nvSpPr>
            <p:cNvPr name="TextBox 8" id="8"/>
            <p:cNvSpPr txBox="true"/>
            <p:nvPr/>
          </p:nvSpPr>
          <p:spPr>
            <a:xfrm>
              <a:off x="0" y="-28575"/>
              <a:ext cx="16226235" cy="1675606"/>
            </a:xfrm>
            <a:prstGeom prst="rect">
              <a:avLst/>
            </a:prstGeom>
          </p:spPr>
          <p:txBody>
            <a:bodyPr anchor="t" rtlCol="false" tIns="0" lIns="0" bIns="0" rIns="0"/>
            <a:lstStyle/>
            <a:p>
              <a:pPr algn="l">
                <a:lnSpc>
                  <a:spcPts val="6561"/>
                </a:lnSpc>
              </a:pPr>
              <a:r>
                <a:rPr lang="en-US" sz="5250">
                  <a:solidFill>
                    <a:srgbClr val="FAEBEB"/>
                  </a:solidFill>
                  <a:latin typeface="Dela Gothic One"/>
                  <a:ea typeface="Dela Gothic One"/>
                  <a:cs typeface="Dela Gothic One"/>
                  <a:sym typeface="Dela Gothic One"/>
                </a:rPr>
                <a:t>System</a:t>
              </a:r>
              <a:r>
                <a:rPr lang="en-US" sz="5250">
                  <a:solidFill>
                    <a:srgbClr val="FAEBEB"/>
                  </a:solidFill>
                  <a:latin typeface="Dela Gothic One"/>
                  <a:ea typeface="Dela Gothic One"/>
                  <a:cs typeface="Dela Gothic One"/>
                  <a:sym typeface="Dela Gothic One"/>
                </a:rPr>
                <a:t> Architecture Diagram</a:t>
              </a:r>
            </a:p>
          </p:txBody>
        </p:sp>
      </p:grpSp>
      <p:grpSp>
        <p:nvGrpSpPr>
          <p:cNvPr name="Group 9" id="9"/>
          <p:cNvGrpSpPr/>
          <p:nvPr/>
        </p:nvGrpSpPr>
        <p:grpSpPr>
          <a:xfrm rot="0">
            <a:off x="3044726" y="1915390"/>
            <a:ext cx="5359599" cy="6456220"/>
            <a:chOff x="0" y="0"/>
            <a:chExt cx="7146132" cy="8608293"/>
          </a:xfrm>
        </p:grpSpPr>
        <p:sp>
          <p:nvSpPr>
            <p:cNvPr name="Freeform 10" id="10"/>
            <p:cNvSpPr/>
            <p:nvPr/>
          </p:nvSpPr>
          <p:spPr>
            <a:xfrm flipH="false" flipV="false" rot="0">
              <a:off x="0" y="0"/>
              <a:ext cx="7146132" cy="8608292"/>
            </a:xfrm>
            <a:custGeom>
              <a:avLst/>
              <a:gdLst/>
              <a:ahLst/>
              <a:cxnLst/>
              <a:rect r="r" b="b" t="t" l="l"/>
              <a:pathLst>
                <a:path h="8608292" w="7146132">
                  <a:moveTo>
                    <a:pt x="0" y="0"/>
                  </a:moveTo>
                  <a:lnTo>
                    <a:pt x="7146132" y="0"/>
                  </a:lnTo>
                  <a:lnTo>
                    <a:pt x="7146132" y="8608292"/>
                  </a:lnTo>
                  <a:lnTo>
                    <a:pt x="0" y="8608292"/>
                  </a:lnTo>
                  <a:close/>
                </a:path>
              </a:pathLst>
            </a:custGeom>
            <a:solidFill>
              <a:srgbClr val="000000">
                <a:alpha val="0"/>
              </a:srgbClr>
            </a:solidFill>
          </p:spPr>
        </p:sp>
        <p:sp>
          <p:nvSpPr>
            <p:cNvPr name="TextBox 11" id="11"/>
            <p:cNvSpPr txBox="true"/>
            <p:nvPr/>
          </p:nvSpPr>
          <p:spPr>
            <a:xfrm>
              <a:off x="0" y="-66675"/>
              <a:ext cx="7146132" cy="8674968"/>
            </a:xfrm>
            <a:prstGeom prst="rect">
              <a:avLst/>
            </a:prstGeom>
          </p:spPr>
          <p:txBody>
            <a:bodyPr anchor="t" rtlCol="false" tIns="0" lIns="0" bIns="0" rIns="0"/>
            <a:lstStyle/>
            <a:p>
              <a:pPr algn="l">
                <a:lnSpc>
                  <a:spcPts val="3054"/>
                </a:lnSpc>
              </a:pPr>
              <a:r>
                <a:rPr lang="en-US" sz="1925" b="true">
                  <a:solidFill>
                    <a:srgbClr val="FFE5E5"/>
                  </a:solidFill>
                  <a:latin typeface="DM Sans Bold"/>
                  <a:ea typeface="DM Sans Bold"/>
                  <a:cs typeface="DM Sans Bold"/>
                  <a:sym typeface="DM Sans Bold"/>
                </a:rPr>
                <a:t>User Interface:</a:t>
              </a:r>
              <a:r>
                <a:rPr lang="en-US" sz="1925">
                  <a:solidFill>
                    <a:srgbClr val="FFE5E5"/>
                  </a:solidFill>
                  <a:latin typeface="DM Sans"/>
                  <a:ea typeface="DM Sans"/>
                  <a:cs typeface="DM Sans"/>
                  <a:sym typeface="DM Sans"/>
                </a:rPr>
                <a:t> React web a</a:t>
              </a:r>
              <a:r>
                <a:rPr lang="en-US" sz="1925">
                  <a:solidFill>
                    <a:srgbClr val="FFE5E5"/>
                  </a:solidFill>
                  <a:latin typeface="DM Sans"/>
                  <a:ea typeface="DM Sans"/>
                  <a:cs typeface="DM Sans"/>
                  <a:sym typeface="DM Sans"/>
                </a:rPr>
                <a:t>pp captures text/voice and shows recommendations.</a:t>
              </a:r>
            </a:p>
            <a:p>
              <a:pPr algn="l">
                <a:lnSpc>
                  <a:spcPts val="3054"/>
                </a:lnSpc>
              </a:pPr>
            </a:p>
            <a:p>
              <a:pPr algn="l">
                <a:lnSpc>
                  <a:spcPts val="3054"/>
                </a:lnSpc>
              </a:pPr>
              <a:r>
                <a:rPr lang="en-US" sz="1925" b="true">
                  <a:solidFill>
                    <a:srgbClr val="FFE5E5"/>
                  </a:solidFill>
                  <a:latin typeface="DM Sans Bold"/>
                  <a:ea typeface="DM Sans Bold"/>
                  <a:cs typeface="DM Sans Bold"/>
                  <a:sym typeface="DM Sans Bold"/>
                </a:rPr>
                <a:t>API Gateway:</a:t>
              </a:r>
              <a:r>
                <a:rPr lang="en-US" sz="1925">
                  <a:solidFill>
                    <a:srgbClr val="FFE5E5"/>
                  </a:solidFill>
                  <a:latin typeface="DM Sans"/>
                  <a:ea typeface="DM Sans"/>
                  <a:cs typeface="DM Sans"/>
                  <a:sym typeface="DM Sans"/>
                </a:rPr>
                <a:t> Authenticates and routes requests to services.</a:t>
              </a:r>
            </a:p>
            <a:p>
              <a:pPr algn="l">
                <a:lnSpc>
                  <a:spcPts val="3054"/>
                </a:lnSpc>
              </a:pPr>
            </a:p>
            <a:p>
              <a:pPr algn="l">
                <a:lnSpc>
                  <a:spcPts val="3054"/>
                </a:lnSpc>
              </a:pPr>
              <a:r>
                <a:rPr lang="en-US" sz="1925" b="true">
                  <a:solidFill>
                    <a:srgbClr val="FFE5E5"/>
                  </a:solidFill>
                  <a:latin typeface="DM Sans Bold"/>
                  <a:ea typeface="DM Sans Bold"/>
                  <a:cs typeface="DM Sans Bold"/>
                  <a:sym typeface="DM Sans Bold"/>
                </a:rPr>
                <a:t>Emotion Detection Service:</a:t>
              </a:r>
              <a:r>
                <a:rPr lang="en-US" sz="1925">
                  <a:solidFill>
                    <a:srgbClr val="FFE5E5"/>
                  </a:solidFill>
                  <a:latin typeface="DM Sans"/>
                  <a:ea typeface="DM Sans"/>
                  <a:cs typeface="DM Sans"/>
                  <a:sym typeface="DM Sans"/>
                </a:rPr>
                <a:t> FastAPI host running transformer inference.</a:t>
              </a:r>
            </a:p>
            <a:p>
              <a:pPr algn="l">
                <a:lnSpc>
                  <a:spcPts val="3054"/>
                </a:lnSpc>
              </a:pPr>
            </a:p>
            <a:p>
              <a:pPr algn="l">
                <a:lnSpc>
                  <a:spcPts val="3054"/>
                </a:lnSpc>
              </a:pPr>
              <a:r>
                <a:rPr lang="en-US" sz="1925" b="true">
                  <a:solidFill>
                    <a:srgbClr val="FFE5E5"/>
                  </a:solidFill>
                  <a:latin typeface="DM Sans Bold"/>
                  <a:ea typeface="DM Sans Bold"/>
                  <a:cs typeface="DM Sans Bold"/>
                  <a:sym typeface="DM Sans Bold"/>
                </a:rPr>
                <a:t>Recommendation Engine: </a:t>
              </a:r>
              <a:r>
                <a:rPr lang="en-US" sz="1925">
                  <a:solidFill>
                    <a:srgbClr val="FFE5E5"/>
                  </a:solidFill>
                  <a:latin typeface="DM Sans"/>
                  <a:ea typeface="DM Sans"/>
                  <a:cs typeface="DM Sans"/>
                  <a:sym typeface="DM Sans"/>
                </a:rPr>
                <a:t>Maps emotions &amp; history to curated content.</a:t>
              </a:r>
            </a:p>
            <a:p>
              <a:pPr algn="l">
                <a:lnSpc>
                  <a:spcPts val="3054"/>
                </a:lnSpc>
              </a:pPr>
            </a:p>
            <a:p>
              <a:pPr algn="l">
                <a:lnSpc>
                  <a:spcPts val="3054"/>
                </a:lnSpc>
              </a:pPr>
              <a:r>
                <a:rPr lang="en-US" sz="1925" b="true">
                  <a:solidFill>
                    <a:srgbClr val="FFE5E5"/>
                  </a:solidFill>
                  <a:latin typeface="DM Sans Bold"/>
                  <a:ea typeface="DM Sans Bold"/>
                  <a:cs typeface="DM Sans Bold"/>
                  <a:sym typeface="DM Sans Bold"/>
                </a:rPr>
                <a:t>Feedback Service:</a:t>
              </a:r>
              <a:r>
                <a:rPr lang="en-US" sz="1925">
                  <a:solidFill>
                    <a:srgbClr val="FFE5E5"/>
                  </a:solidFill>
                  <a:latin typeface="DM Sans"/>
                  <a:ea typeface="DM Sans"/>
                  <a:cs typeface="DM Sans"/>
                  <a:sym typeface="DM Sans"/>
                </a:rPr>
                <a:t> Collects thumbs‑up/down and logs sessions to PostgreSQL.</a:t>
              </a:r>
            </a:p>
            <a:p>
              <a:pPr algn="l">
                <a:lnSpc>
                  <a:spcPts val="3054"/>
                </a:lnSpc>
              </a:pPr>
            </a:p>
            <a:p>
              <a:pPr algn="l">
                <a:lnSpc>
                  <a:spcPts val="3054"/>
                </a:lnSpc>
              </a:pPr>
              <a:r>
                <a:rPr lang="en-US" sz="1925" b="true">
                  <a:solidFill>
                    <a:srgbClr val="FFE5E5"/>
                  </a:solidFill>
                  <a:latin typeface="DM Sans Bold"/>
                  <a:ea typeface="DM Sans Bold"/>
                  <a:cs typeface="DM Sans Bold"/>
                  <a:sym typeface="DM Sans Bold"/>
                </a:rPr>
                <a:t>Data Stores: </a:t>
              </a:r>
              <a:r>
                <a:rPr lang="en-US" sz="1925">
                  <a:solidFill>
                    <a:srgbClr val="FFE5E5"/>
                  </a:solidFill>
                  <a:latin typeface="DM Sans"/>
                  <a:ea typeface="DM Sans"/>
                  <a:cs typeface="DM Sans"/>
                  <a:sym typeface="DM Sans"/>
                </a:rPr>
                <a:t>Vector DB for embeddings; relational DB for profiles &amp; logs.</a:t>
              </a:r>
            </a:p>
          </p:txBody>
        </p:sp>
      </p:grpSp>
      <p:sp>
        <p:nvSpPr>
          <p:cNvPr name="Freeform 12" id="12"/>
          <p:cNvSpPr/>
          <p:nvPr/>
        </p:nvSpPr>
        <p:spPr>
          <a:xfrm flipH="false" flipV="false" rot="0">
            <a:off x="10979079" y="1965021"/>
            <a:ext cx="4235323" cy="6356958"/>
          </a:xfrm>
          <a:custGeom>
            <a:avLst/>
            <a:gdLst/>
            <a:ahLst/>
            <a:cxnLst/>
            <a:rect r="r" b="b" t="t" l="l"/>
            <a:pathLst>
              <a:path h="6356958" w="4235323">
                <a:moveTo>
                  <a:pt x="0" y="0"/>
                </a:moveTo>
                <a:lnTo>
                  <a:pt x="4235323" y="0"/>
                </a:lnTo>
                <a:lnTo>
                  <a:pt x="4235323" y="6356958"/>
                </a:lnTo>
                <a:lnTo>
                  <a:pt x="0" y="6356958"/>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947886" y="840433"/>
            <a:ext cx="15511314" cy="912316"/>
            <a:chOff x="0" y="0"/>
            <a:chExt cx="20681752" cy="1216421"/>
          </a:xfrm>
        </p:grpSpPr>
        <p:sp>
          <p:nvSpPr>
            <p:cNvPr name="Freeform 7" id="7"/>
            <p:cNvSpPr/>
            <p:nvPr/>
          </p:nvSpPr>
          <p:spPr>
            <a:xfrm flipH="false" flipV="false" rot="0">
              <a:off x="0" y="0"/>
              <a:ext cx="20681752" cy="1216421"/>
            </a:xfrm>
            <a:custGeom>
              <a:avLst/>
              <a:gdLst/>
              <a:ahLst/>
              <a:cxnLst/>
              <a:rect r="r" b="b" t="t" l="l"/>
              <a:pathLst>
                <a:path h="1216421" w="20681752">
                  <a:moveTo>
                    <a:pt x="0" y="0"/>
                  </a:moveTo>
                  <a:lnTo>
                    <a:pt x="20681752" y="0"/>
                  </a:lnTo>
                  <a:lnTo>
                    <a:pt x="20681752" y="1216421"/>
                  </a:lnTo>
                  <a:lnTo>
                    <a:pt x="0" y="1216421"/>
                  </a:lnTo>
                  <a:close/>
                </a:path>
              </a:pathLst>
            </a:custGeom>
            <a:solidFill>
              <a:srgbClr val="000000">
                <a:alpha val="0"/>
              </a:srgbClr>
            </a:solidFill>
          </p:spPr>
        </p:sp>
        <p:sp>
          <p:nvSpPr>
            <p:cNvPr name="TextBox 8" id="8"/>
            <p:cNvSpPr txBox="true"/>
            <p:nvPr/>
          </p:nvSpPr>
          <p:spPr>
            <a:xfrm>
              <a:off x="0" y="-28575"/>
              <a:ext cx="20681752" cy="1244996"/>
            </a:xfrm>
            <a:prstGeom prst="rect">
              <a:avLst/>
            </a:prstGeom>
          </p:spPr>
          <p:txBody>
            <a:bodyPr anchor="t" rtlCol="false" tIns="0" lIns="0" bIns="0" rIns="0"/>
            <a:lstStyle/>
            <a:p>
              <a:pPr algn="l">
                <a:lnSpc>
                  <a:spcPts val="7000"/>
                </a:lnSpc>
              </a:pPr>
              <a:r>
                <a:rPr lang="en-US" sz="5562">
                  <a:solidFill>
                    <a:srgbClr val="FAEBEB"/>
                  </a:solidFill>
                  <a:latin typeface="Dela Gothic One"/>
                  <a:ea typeface="Dela Gothic One"/>
                  <a:cs typeface="Dela Gothic One"/>
                  <a:sym typeface="Dela Gothic One"/>
                </a:rPr>
                <a:t>Key Differentiators &amp; Why its Better</a:t>
              </a:r>
            </a:p>
          </p:txBody>
        </p:sp>
      </p:grpSp>
      <p:grpSp>
        <p:nvGrpSpPr>
          <p:cNvPr name="Group 9" id="9"/>
          <p:cNvGrpSpPr/>
          <p:nvPr/>
        </p:nvGrpSpPr>
        <p:grpSpPr>
          <a:xfrm rot="0">
            <a:off x="1453902" y="3613845"/>
            <a:ext cx="4853582" cy="466725"/>
            <a:chOff x="0" y="0"/>
            <a:chExt cx="6471443" cy="622300"/>
          </a:xfrm>
        </p:grpSpPr>
        <p:sp>
          <p:nvSpPr>
            <p:cNvPr name="Freeform 10" id="10"/>
            <p:cNvSpPr/>
            <p:nvPr/>
          </p:nvSpPr>
          <p:spPr>
            <a:xfrm flipH="false" flipV="false" rot="0">
              <a:off x="0" y="0"/>
              <a:ext cx="6471443" cy="622300"/>
            </a:xfrm>
            <a:custGeom>
              <a:avLst/>
              <a:gdLst/>
              <a:ahLst/>
              <a:cxnLst/>
              <a:rect r="r" b="b" t="t" l="l"/>
              <a:pathLst>
                <a:path h="622300" w="6471443">
                  <a:moveTo>
                    <a:pt x="0" y="0"/>
                  </a:moveTo>
                  <a:lnTo>
                    <a:pt x="6471443" y="0"/>
                  </a:lnTo>
                  <a:lnTo>
                    <a:pt x="6471443" y="622300"/>
                  </a:lnTo>
                  <a:lnTo>
                    <a:pt x="0" y="622300"/>
                  </a:lnTo>
                  <a:close/>
                </a:path>
              </a:pathLst>
            </a:custGeom>
            <a:solidFill>
              <a:srgbClr val="000000">
                <a:alpha val="0"/>
              </a:srgbClr>
            </a:solidFill>
          </p:spPr>
        </p:sp>
        <p:sp>
          <p:nvSpPr>
            <p:cNvPr name="TextBox 11" id="11"/>
            <p:cNvSpPr txBox="true"/>
            <p:nvPr/>
          </p:nvSpPr>
          <p:spPr>
            <a:xfrm>
              <a:off x="0" y="-28575"/>
              <a:ext cx="6471443" cy="650875"/>
            </a:xfrm>
            <a:prstGeom prst="rect">
              <a:avLst/>
            </a:prstGeom>
          </p:spPr>
          <p:txBody>
            <a:bodyPr anchor="t" rtlCol="false" tIns="0" lIns="0" bIns="0" rIns="0"/>
            <a:lstStyle/>
            <a:p>
              <a:pPr algn="r">
                <a:lnSpc>
                  <a:spcPts val="3500"/>
                </a:lnSpc>
              </a:pPr>
              <a:r>
                <a:rPr lang="en-US" sz="2750">
                  <a:solidFill>
                    <a:srgbClr val="FFE5E5"/>
                  </a:solidFill>
                  <a:latin typeface="Dela Gothic One"/>
                  <a:ea typeface="Dela Gothic One"/>
                  <a:cs typeface="Dela Gothic One"/>
                  <a:sym typeface="Dela Gothic One"/>
                </a:rPr>
                <a:t>Women-Centric Design</a:t>
              </a:r>
            </a:p>
          </p:txBody>
        </p:sp>
      </p:grpSp>
      <p:grpSp>
        <p:nvGrpSpPr>
          <p:cNvPr name="Group 12" id="12"/>
          <p:cNvGrpSpPr/>
          <p:nvPr/>
        </p:nvGrpSpPr>
        <p:grpSpPr>
          <a:xfrm rot="0">
            <a:off x="947886" y="4185791"/>
            <a:ext cx="5359599" cy="1357312"/>
            <a:chOff x="0" y="0"/>
            <a:chExt cx="7146132" cy="1809749"/>
          </a:xfrm>
        </p:grpSpPr>
        <p:sp>
          <p:nvSpPr>
            <p:cNvPr name="Freeform 13" id="13"/>
            <p:cNvSpPr/>
            <p:nvPr/>
          </p:nvSpPr>
          <p:spPr>
            <a:xfrm flipH="false" flipV="false" rot="0">
              <a:off x="0" y="0"/>
              <a:ext cx="7146132" cy="1809749"/>
            </a:xfrm>
            <a:custGeom>
              <a:avLst/>
              <a:gdLst/>
              <a:ahLst/>
              <a:cxnLst/>
              <a:rect r="r" b="b" t="t" l="l"/>
              <a:pathLst>
                <a:path h="1809749" w="7146132">
                  <a:moveTo>
                    <a:pt x="0" y="0"/>
                  </a:moveTo>
                  <a:lnTo>
                    <a:pt x="7146132" y="0"/>
                  </a:lnTo>
                  <a:lnTo>
                    <a:pt x="7146132" y="1809749"/>
                  </a:lnTo>
                  <a:lnTo>
                    <a:pt x="0" y="1809749"/>
                  </a:lnTo>
                  <a:close/>
                </a:path>
              </a:pathLst>
            </a:custGeom>
            <a:solidFill>
              <a:srgbClr val="000000">
                <a:alpha val="0"/>
              </a:srgbClr>
            </a:solidFill>
          </p:spPr>
        </p:sp>
        <p:sp>
          <p:nvSpPr>
            <p:cNvPr name="TextBox 14" id="14"/>
            <p:cNvSpPr txBox="true"/>
            <p:nvPr/>
          </p:nvSpPr>
          <p:spPr>
            <a:xfrm>
              <a:off x="0" y="-76200"/>
              <a:ext cx="7146132" cy="1885949"/>
            </a:xfrm>
            <a:prstGeom prst="rect">
              <a:avLst/>
            </a:prstGeom>
          </p:spPr>
          <p:txBody>
            <a:bodyPr anchor="t" rtlCol="false" tIns="0" lIns="0" bIns="0" rIns="0"/>
            <a:lstStyle/>
            <a:p>
              <a:pPr algn="r">
                <a:lnSpc>
                  <a:spcPts val="3374"/>
                </a:lnSpc>
              </a:pPr>
              <a:r>
                <a:rPr lang="en-US" sz="2125">
                  <a:solidFill>
                    <a:srgbClr val="FFE5E5"/>
                  </a:solidFill>
                  <a:latin typeface="DM Sans"/>
                  <a:ea typeface="DM Sans"/>
                  <a:cs typeface="DM Sans"/>
                  <a:sym typeface="DM Sans"/>
                </a:rPr>
                <a:t>Specifically addresses gender-specific stressors like hormonal changes and work-life balance.</a:t>
              </a:r>
            </a:p>
          </p:txBody>
        </p:sp>
      </p:grpSp>
      <p:grpSp>
        <p:nvGrpSpPr>
          <p:cNvPr name="Group 15" id="15"/>
          <p:cNvGrpSpPr/>
          <p:nvPr/>
        </p:nvGrpSpPr>
        <p:grpSpPr>
          <a:xfrm rot="0">
            <a:off x="6849070" y="2294335"/>
            <a:ext cx="4589710" cy="4589710"/>
            <a:chOff x="0" y="0"/>
            <a:chExt cx="6119613" cy="6119613"/>
          </a:xfrm>
        </p:grpSpPr>
        <p:sp>
          <p:nvSpPr>
            <p:cNvPr name="Freeform 16" id="16" descr="preencoded.png"/>
            <p:cNvSpPr/>
            <p:nvPr/>
          </p:nvSpPr>
          <p:spPr>
            <a:xfrm flipH="false" flipV="false" rot="0">
              <a:off x="0" y="0"/>
              <a:ext cx="6119622" cy="6119622"/>
            </a:xfrm>
            <a:custGeom>
              <a:avLst/>
              <a:gdLst/>
              <a:ahLst/>
              <a:cxnLst/>
              <a:rect r="r" b="b" t="t" l="l"/>
              <a:pathLst>
                <a:path h="6119622" w="6119622">
                  <a:moveTo>
                    <a:pt x="0" y="0"/>
                  </a:moveTo>
                  <a:lnTo>
                    <a:pt x="6119622" y="0"/>
                  </a:lnTo>
                  <a:lnTo>
                    <a:pt x="6119622" y="6119622"/>
                  </a:lnTo>
                  <a:lnTo>
                    <a:pt x="0" y="6119622"/>
                  </a:lnTo>
                  <a:lnTo>
                    <a:pt x="0" y="0"/>
                  </a:lnTo>
                  <a:close/>
                </a:path>
              </a:pathLst>
            </a:custGeom>
            <a:blipFill>
              <a:blip r:embed="rId4"/>
              <a:stretch>
                <a:fillRect l="0" t="0" r="0" b="0"/>
              </a:stretch>
            </a:blipFill>
          </p:spPr>
        </p:sp>
      </p:grpSp>
      <p:sp>
        <p:nvSpPr>
          <p:cNvPr name="Freeform 17" id="17"/>
          <p:cNvSpPr/>
          <p:nvPr/>
        </p:nvSpPr>
        <p:spPr>
          <a:xfrm flipH="false" flipV="false" rot="0">
            <a:off x="6591821" y="4245844"/>
            <a:ext cx="686562" cy="686562"/>
          </a:xfrm>
          <a:custGeom>
            <a:avLst/>
            <a:gdLst/>
            <a:ahLst/>
            <a:cxnLst/>
            <a:rect r="r" b="b" t="t" l="l"/>
            <a:pathLst>
              <a:path h="686562" w="686562">
                <a:moveTo>
                  <a:pt x="0" y="0"/>
                </a:moveTo>
                <a:lnTo>
                  <a:pt x="686562" y="0"/>
                </a:lnTo>
                <a:lnTo>
                  <a:pt x="686562" y="686562"/>
                </a:lnTo>
                <a:lnTo>
                  <a:pt x="0" y="6865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6782768" y="4398690"/>
            <a:ext cx="304651" cy="380851"/>
            <a:chOff x="0" y="0"/>
            <a:chExt cx="406201" cy="507801"/>
          </a:xfrm>
        </p:grpSpPr>
        <p:sp>
          <p:nvSpPr>
            <p:cNvPr name="Freeform 19" id="19" descr="preencoded.png"/>
            <p:cNvSpPr/>
            <p:nvPr/>
          </p:nvSpPr>
          <p:spPr>
            <a:xfrm flipH="false" flipV="false" rot="0">
              <a:off x="0" y="0"/>
              <a:ext cx="406146" cy="507746"/>
            </a:xfrm>
            <a:custGeom>
              <a:avLst/>
              <a:gdLst/>
              <a:ahLst/>
              <a:cxnLst/>
              <a:rect r="r" b="b" t="t" l="l"/>
              <a:pathLst>
                <a:path h="507746" w="406146">
                  <a:moveTo>
                    <a:pt x="0" y="0"/>
                  </a:moveTo>
                  <a:lnTo>
                    <a:pt x="406146" y="0"/>
                  </a:lnTo>
                  <a:lnTo>
                    <a:pt x="406146" y="507746"/>
                  </a:lnTo>
                  <a:lnTo>
                    <a:pt x="0" y="507746"/>
                  </a:lnTo>
                  <a:lnTo>
                    <a:pt x="0" y="0"/>
                  </a:lnTo>
                  <a:close/>
                </a:path>
              </a:pathLst>
            </a:custGeom>
            <a:blipFill>
              <a:blip r:embed="rId7"/>
              <a:stretch>
                <a:fillRect l="-4" t="0" r="-18" b="-10"/>
              </a:stretch>
            </a:blipFill>
          </p:spPr>
        </p:sp>
      </p:grpSp>
      <p:grpSp>
        <p:nvGrpSpPr>
          <p:cNvPr name="Group 20" id="20"/>
          <p:cNvGrpSpPr/>
          <p:nvPr/>
        </p:nvGrpSpPr>
        <p:grpSpPr>
          <a:xfrm rot="0">
            <a:off x="11844932" y="2473226"/>
            <a:ext cx="5321647" cy="466725"/>
            <a:chOff x="0" y="0"/>
            <a:chExt cx="7095529" cy="622300"/>
          </a:xfrm>
        </p:grpSpPr>
        <p:sp>
          <p:nvSpPr>
            <p:cNvPr name="Freeform 21" id="21"/>
            <p:cNvSpPr/>
            <p:nvPr/>
          </p:nvSpPr>
          <p:spPr>
            <a:xfrm flipH="false" flipV="false" rot="0">
              <a:off x="0" y="0"/>
              <a:ext cx="7095530" cy="622300"/>
            </a:xfrm>
            <a:custGeom>
              <a:avLst/>
              <a:gdLst/>
              <a:ahLst/>
              <a:cxnLst/>
              <a:rect r="r" b="b" t="t" l="l"/>
              <a:pathLst>
                <a:path h="622300" w="7095530">
                  <a:moveTo>
                    <a:pt x="0" y="0"/>
                  </a:moveTo>
                  <a:lnTo>
                    <a:pt x="7095530" y="0"/>
                  </a:lnTo>
                  <a:lnTo>
                    <a:pt x="7095530" y="622300"/>
                  </a:lnTo>
                  <a:lnTo>
                    <a:pt x="0" y="622300"/>
                  </a:lnTo>
                  <a:close/>
                </a:path>
              </a:pathLst>
            </a:custGeom>
            <a:solidFill>
              <a:srgbClr val="000000">
                <a:alpha val="0"/>
              </a:srgbClr>
            </a:solidFill>
          </p:spPr>
        </p:sp>
        <p:sp>
          <p:nvSpPr>
            <p:cNvPr name="TextBox 22" id="22"/>
            <p:cNvSpPr txBox="true"/>
            <p:nvPr/>
          </p:nvSpPr>
          <p:spPr>
            <a:xfrm>
              <a:off x="0" y="-28575"/>
              <a:ext cx="7095529" cy="650875"/>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Adaptive Personalization</a:t>
              </a:r>
            </a:p>
          </p:txBody>
        </p:sp>
      </p:grpSp>
      <p:grpSp>
        <p:nvGrpSpPr>
          <p:cNvPr name="Group 23" id="23"/>
          <p:cNvGrpSpPr/>
          <p:nvPr/>
        </p:nvGrpSpPr>
        <p:grpSpPr>
          <a:xfrm rot="0">
            <a:off x="11844932" y="3045172"/>
            <a:ext cx="5495181" cy="923925"/>
            <a:chOff x="0" y="0"/>
            <a:chExt cx="7326908" cy="1231900"/>
          </a:xfrm>
        </p:grpSpPr>
        <p:sp>
          <p:nvSpPr>
            <p:cNvPr name="Freeform 24" id="24"/>
            <p:cNvSpPr/>
            <p:nvPr/>
          </p:nvSpPr>
          <p:spPr>
            <a:xfrm flipH="false" flipV="false" rot="0">
              <a:off x="0" y="0"/>
              <a:ext cx="7326908" cy="1231900"/>
            </a:xfrm>
            <a:custGeom>
              <a:avLst/>
              <a:gdLst/>
              <a:ahLst/>
              <a:cxnLst/>
              <a:rect r="r" b="b" t="t" l="l"/>
              <a:pathLst>
                <a:path h="1231900" w="7326908">
                  <a:moveTo>
                    <a:pt x="0" y="0"/>
                  </a:moveTo>
                  <a:lnTo>
                    <a:pt x="7326908" y="0"/>
                  </a:lnTo>
                  <a:lnTo>
                    <a:pt x="7326908" y="1231900"/>
                  </a:lnTo>
                  <a:lnTo>
                    <a:pt x="0" y="1231900"/>
                  </a:lnTo>
                  <a:close/>
                </a:path>
              </a:pathLst>
            </a:custGeom>
            <a:solidFill>
              <a:srgbClr val="000000">
                <a:alpha val="0"/>
              </a:srgbClr>
            </a:solidFill>
          </p:spPr>
        </p:sp>
        <p:sp>
          <p:nvSpPr>
            <p:cNvPr name="TextBox 25" id="25"/>
            <p:cNvSpPr txBox="true"/>
            <p:nvPr/>
          </p:nvSpPr>
          <p:spPr>
            <a:xfrm>
              <a:off x="0" y="-76200"/>
              <a:ext cx="7326908" cy="1308100"/>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Tailored interventions that adapt with user history and context.</a:t>
              </a:r>
            </a:p>
          </p:txBody>
        </p:sp>
      </p:grpSp>
      <p:grpSp>
        <p:nvGrpSpPr>
          <p:cNvPr name="Group 26" id="26"/>
          <p:cNvGrpSpPr/>
          <p:nvPr/>
        </p:nvGrpSpPr>
        <p:grpSpPr>
          <a:xfrm rot="0">
            <a:off x="6849070" y="2294335"/>
            <a:ext cx="4589710" cy="4589710"/>
            <a:chOff x="0" y="0"/>
            <a:chExt cx="6119613" cy="6119613"/>
          </a:xfrm>
        </p:grpSpPr>
        <p:sp>
          <p:nvSpPr>
            <p:cNvPr name="Freeform 27" id="27" descr="preencoded.png"/>
            <p:cNvSpPr/>
            <p:nvPr/>
          </p:nvSpPr>
          <p:spPr>
            <a:xfrm flipH="false" flipV="false" rot="0">
              <a:off x="0" y="0"/>
              <a:ext cx="6119622" cy="6119622"/>
            </a:xfrm>
            <a:custGeom>
              <a:avLst/>
              <a:gdLst/>
              <a:ahLst/>
              <a:cxnLst/>
              <a:rect r="r" b="b" t="t" l="l"/>
              <a:pathLst>
                <a:path h="6119622" w="6119622">
                  <a:moveTo>
                    <a:pt x="0" y="0"/>
                  </a:moveTo>
                  <a:lnTo>
                    <a:pt x="6119622" y="0"/>
                  </a:lnTo>
                  <a:lnTo>
                    <a:pt x="6119622" y="6119622"/>
                  </a:lnTo>
                  <a:lnTo>
                    <a:pt x="0" y="6119622"/>
                  </a:lnTo>
                  <a:lnTo>
                    <a:pt x="0" y="0"/>
                  </a:lnTo>
                  <a:close/>
                </a:path>
              </a:pathLst>
            </a:custGeom>
            <a:blipFill>
              <a:blip r:embed="rId8"/>
              <a:stretch>
                <a:fillRect l="0" t="0" r="0" b="0"/>
              </a:stretch>
            </a:blipFill>
          </p:spPr>
        </p:sp>
      </p:grpSp>
      <p:sp>
        <p:nvSpPr>
          <p:cNvPr name="Freeform 28" id="28"/>
          <p:cNvSpPr/>
          <p:nvPr/>
        </p:nvSpPr>
        <p:spPr>
          <a:xfrm flipH="false" flipV="false" rot="0">
            <a:off x="9905032" y="2332955"/>
            <a:ext cx="686562" cy="686562"/>
          </a:xfrm>
          <a:custGeom>
            <a:avLst/>
            <a:gdLst/>
            <a:ahLst/>
            <a:cxnLst/>
            <a:rect r="r" b="b" t="t" l="l"/>
            <a:pathLst>
              <a:path h="686562" w="686562">
                <a:moveTo>
                  <a:pt x="0" y="0"/>
                </a:moveTo>
                <a:lnTo>
                  <a:pt x="686562" y="0"/>
                </a:lnTo>
                <a:lnTo>
                  <a:pt x="686562" y="686562"/>
                </a:lnTo>
                <a:lnTo>
                  <a:pt x="0" y="6865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9" id="29"/>
          <p:cNvGrpSpPr/>
          <p:nvPr/>
        </p:nvGrpSpPr>
        <p:grpSpPr>
          <a:xfrm rot="0">
            <a:off x="10095979" y="2485801"/>
            <a:ext cx="304651" cy="380851"/>
            <a:chOff x="0" y="0"/>
            <a:chExt cx="406201" cy="507801"/>
          </a:xfrm>
        </p:grpSpPr>
        <p:sp>
          <p:nvSpPr>
            <p:cNvPr name="Freeform 30" id="30" descr="preencoded.png"/>
            <p:cNvSpPr/>
            <p:nvPr/>
          </p:nvSpPr>
          <p:spPr>
            <a:xfrm flipH="false" flipV="false" rot="0">
              <a:off x="0" y="0"/>
              <a:ext cx="406146" cy="507746"/>
            </a:xfrm>
            <a:custGeom>
              <a:avLst/>
              <a:gdLst/>
              <a:ahLst/>
              <a:cxnLst/>
              <a:rect r="r" b="b" t="t" l="l"/>
              <a:pathLst>
                <a:path h="507746" w="406146">
                  <a:moveTo>
                    <a:pt x="0" y="0"/>
                  </a:moveTo>
                  <a:lnTo>
                    <a:pt x="406146" y="0"/>
                  </a:lnTo>
                  <a:lnTo>
                    <a:pt x="406146" y="507746"/>
                  </a:lnTo>
                  <a:lnTo>
                    <a:pt x="0" y="507746"/>
                  </a:lnTo>
                  <a:lnTo>
                    <a:pt x="0" y="0"/>
                  </a:lnTo>
                  <a:close/>
                </a:path>
              </a:pathLst>
            </a:custGeom>
            <a:blipFill>
              <a:blip r:embed="rId9"/>
              <a:stretch>
                <a:fillRect l="-4" t="0" r="-18" b="-10"/>
              </a:stretch>
            </a:blipFill>
          </p:spPr>
        </p:sp>
      </p:grpSp>
      <p:grpSp>
        <p:nvGrpSpPr>
          <p:cNvPr name="Group 31" id="31"/>
          <p:cNvGrpSpPr/>
          <p:nvPr/>
        </p:nvGrpSpPr>
        <p:grpSpPr>
          <a:xfrm rot="0">
            <a:off x="11844932" y="4754464"/>
            <a:ext cx="3850184" cy="466725"/>
            <a:chOff x="0" y="0"/>
            <a:chExt cx="5133579" cy="622300"/>
          </a:xfrm>
        </p:grpSpPr>
        <p:sp>
          <p:nvSpPr>
            <p:cNvPr name="Freeform 32" id="32"/>
            <p:cNvSpPr/>
            <p:nvPr/>
          </p:nvSpPr>
          <p:spPr>
            <a:xfrm flipH="false" flipV="false" rot="0">
              <a:off x="0" y="0"/>
              <a:ext cx="5133579" cy="622300"/>
            </a:xfrm>
            <a:custGeom>
              <a:avLst/>
              <a:gdLst/>
              <a:ahLst/>
              <a:cxnLst/>
              <a:rect r="r" b="b" t="t" l="l"/>
              <a:pathLst>
                <a:path h="622300" w="5133579">
                  <a:moveTo>
                    <a:pt x="0" y="0"/>
                  </a:moveTo>
                  <a:lnTo>
                    <a:pt x="5133579" y="0"/>
                  </a:lnTo>
                  <a:lnTo>
                    <a:pt x="5133579" y="622300"/>
                  </a:lnTo>
                  <a:lnTo>
                    <a:pt x="0" y="622300"/>
                  </a:lnTo>
                  <a:close/>
                </a:path>
              </a:pathLst>
            </a:custGeom>
            <a:solidFill>
              <a:srgbClr val="000000">
                <a:alpha val="0"/>
              </a:srgbClr>
            </a:solidFill>
          </p:spPr>
        </p:sp>
        <p:sp>
          <p:nvSpPr>
            <p:cNvPr name="TextBox 33" id="33"/>
            <p:cNvSpPr txBox="true"/>
            <p:nvPr/>
          </p:nvSpPr>
          <p:spPr>
            <a:xfrm>
              <a:off x="0" y="-28575"/>
              <a:ext cx="5133579" cy="650875"/>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Robust Scalability</a:t>
              </a:r>
            </a:p>
          </p:txBody>
        </p:sp>
      </p:grpSp>
      <p:grpSp>
        <p:nvGrpSpPr>
          <p:cNvPr name="Group 34" id="34"/>
          <p:cNvGrpSpPr/>
          <p:nvPr/>
        </p:nvGrpSpPr>
        <p:grpSpPr>
          <a:xfrm rot="0">
            <a:off x="11844932" y="5326410"/>
            <a:ext cx="5495181" cy="1357312"/>
            <a:chOff x="0" y="0"/>
            <a:chExt cx="7326908" cy="1809749"/>
          </a:xfrm>
        </p:grpSpPr>
        <p:sp>
          <p:nvSpPr>
            <p:cNvPr name="Freeform 35" id="35"/>
            <p:cNvSpPr/>
            <p:nvPr/>
          </p:nvSpPr>
          <p:spPr>
            <a:xfrm flipH="false" flipV="false" rot="0">
              <a:off x="0" y="0"/>
              <a:ext cx="7326908" cy="1809749"/>
            </a:xfrm>
            <a:custGeom>
              <a:avLst/>
              <a:gdLst/>
              <a:ahLst/>
              <a:cxnLst/>
              <a:rect r="r" b="b" t="t" l="l"/>
              <a:pathLst>
                <a:path h="1809749" w="7326908">
                  <a:moveTo>
                    <a:pt x="0" y="0"/>
                  </a:moveTo>
                  <a:lnTo>
                    <a:pt x="7326908" y="0"/>
                  </a:lnTo>
                  <a:lnTo>
                    <a:pt x="7326908" y="1809749"/>
                  </a:lnTo>
                  <a:lnTo>
                    <a:pt x="0" y="1809749"/>
                  </a:lnTo>
                  <a:close/>
                </a:path>
              </a:pathLst>
            </a:custGeom>
            <a:solidFill>
              <a:srgbClr val="000000">
                <a:alpha val="0"/>
              </a:srgbClr>
            </a:solidFill>
          </p:spPr>
        </p:sp>
        <p:sp>
          <p:nvSpPr>
            <p:cNvPr name="TextBox 36" id="36"/>
            <p:cNvSpPr txBox="true"/>
            <p:nvPr/>
          </p:nvSpPr>
          <p:spPr>
            <a:xfrm>
              <a:off x="0" y="-76200"/>
              <a:ext cx="7326908" cy="1885949"/>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Ensures scalability with real-time feedback through a distributed architecture, unlike static and rule-based apps.</a:t>
              </a:r>
            </a:p>
          </p:txBody>
        </p:sp>
      </p:grpSp>
      <p:grpSp>
        <p:nvGrpSpPr>
          <p:cNvPr name="Group 37" id="37"/>
          <p:cNvGrpSpPr/>
          <p:nvPr/>
        </p:nvGrpSpPr>
        <p:grpSpPr>
          <a:xfrm rot="0">
            <a:off x="6849070" y="2294335"/>
            <a:ext cx="4589710" cy="4589710"/>
            <a:chOff x="0" y="0"/>
            <a:chExt cx="6119613" cy="6119613"/>
          </a:xfrm>
        </p:grpSpPr>
        <p:sp>
          <p:nvSpPr>
            <p:cNvPr name="Freeform 38" id="38" descr="preencoded.png"/>
            <p:cNvSpPr/>
            <p:nvPr/>
          </p:nvSpPr>
          <p:spPr>
            <a:xfrm flipH="false" flipV="false" rot="0">
              <a:off x="0" y="0"/>
              <a:ext cx="6119622" cy="6119622"/>
            </a:xfrm>
            <a:custGeom>
              <a:avLst/>
              <a:gdLst/>
              <a:ahLst/>
              <a:cxnLst/>
              <a:rect r="r" b="b" t="t" l="l"/>
              <a:pathLst>
                <a:path h="6119622" w="6119622">
                  <a:moveTo>
                    <a:pt x="0" y="0"/>
                  </a:moveTo>
                  <a:lnTo>
                    <a:pt x="6119622" y="0"/>
                  </a:lnTo>
                  <a:lnTo>
                    <a:pt x="6119622" y="6119622"/>
                  </a:lnTo>
                  <a:lnTo>
                    <a:pt x="0" y="6119622"/>
                  </a:lnTo>
                  <a:lnTo>
                    <a:pt x="0" y="0"/>
                  </a:lnTo>
                  <a:close/>
                </a:path>
              </a:pathLst>
            </a:custGeom>
            <a:blipFill>
              <a:blip r:embed="rId10"/>
              <a:stretch>
                <a:fillRect l="0" t="0" r="0" b="0"/>
              </a:stretch>
            </a:blipFill>
          </p:spPr>
        </p:sp>
      </p:grpSp>
      <p:sp>
        <p:nvSpPr>
          <p:cNvPr name="Freeform 39" id="39"/>
          <p:cNvSpPr/>
          <p:nvPr/>
        </p:nvSpPr>
        <p:spPr>
          <a:xfrm flipH="false" flipV="false" rot="0">
            <a:off x="9905032" y="6158731"/>
            <a:ext cx="686562" cy="686562"/>
          </a:xfrm>
          <a:custGeom>
            <a:avLst/>
            <a:gdLst/>
            <a:ahLst/>
            <a:cxnLst/>
            <a:rect r="r" b="b" t="t" l="l"/>
            <a:pathLst>
              <a:path h="686562" w="686562">
                <a:moveTo>
                  <a:pt x="0" y="0"/>
                </a:moveTo>
                <a:lnTo>
                  <a:pt x="686562" y="0"/>
                </a:lnTo>
                <a:lnTo>
                  <a:pt x="686562" y="686562"/>
                </a:lnTo>
                <a:lnTo>
                  <a:pt x="0" y="6865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0" id="40"/>
          <p:cNvGrpSpPr/>
          <p:nvPr/>
        </p:nvGrpSpPr>
        <p:grpSpPr>
          <a:xfrm rot="0">
            <a:off x="10095979" y="6311577"/>
            <a:ext cx="304651" cy="380851"/>
            <a:chOff x="0" y="0"/>
            <a:chExt cx="406201" cy="507801"/>
          </a:xfrm>
        </p:grpSpPr>
        <p:sp>
          <p:nvSpPr>
            <p:cNvPr name="Freeform 41" id="41" descr="preencoded.png"/>
            <p:cNvSpPr/>
            <p:nvPr/>
          </p:nvSpPr>
          <p:spPr>
            <a:xfrm flipH="false" flipV="false" rot="0">
              <a:off x="0" y="0"/>
              <a:ext cx="406146" cy="507746"/>
            </a:xfrm>
            <a:custGeom>
              <a:avLst/>
              <a:gdLst/>
              <a:ahLst/>
              <a:cxnLst/>
              <a:rect r="r" b="b" t="t" l="l"/>
              <a:pathLst>
                <a:path h="507746" w="406146">
                  <a:moveTo>
                    <a:pt x="0" y="0"/>
                  </a:moveTo>
                  <a:lnTo>
                    <a:pt x="406146" y="0"/>
                  </a:lnTo>
                  <a:lnTo>
                    <a:pt x="406146" y="507746"/>
                  </a:lnTo>
                  <a:lnTo>
                    <a:pt x="0" y="507746"/>
                  </a:lnTo>
                  <a:lnTo>
                    <a:pt x="0" y="0"/>
                  </a:lnTo>
                  <a:close/>
                </a:path>
              </a:pathLst>
            </a:custGeom>
            <a:blipFill>
              <a:blip r:embed="rId11"/>
              <a:stretch>
                <a:fillRect l="-4" t="0" r="-18" b="-10"/>
              </a:stretch>
            </a:blipFill>
          </p:spPr>
        </p:sp>
      </p:grpSp>
      <p:sp>
        <p:nvSpPr>
          <p:cNvPr name="Freeform 42" id="42"/>
          <p:cNvSpPr/>
          <p:nvPr/>
        </p:nvSpPr>
        <p:spPr>
          <a:xfrm flipH="false" flipV="false" rot="0">
            <a:off x="943124" y="7488585"/>
            <a:ext cx="618840" cy="618839"/>
          </a:xfrm>
          <a:custGeom>
            <a:avLst/>
            <a:gdLst/>
            <a:ahLst/>
            <a:cxnLst/>
            <a:rect r="r" b="b" t="t" l="l"/>
            <a:pathLst>
              <a:path h="618839" w="618840">
                <a:moveTo>
                  <a:pt x="0" y="0"/>
                </a:moveTo>
                <a:lnTo>
                  <a:pt x="618840" y="0"/>
                </a:lnTo>
                <a:lnTo>
                  <a:pt x="618840" y="618839"/>
                </a:lnTo>
                <a:lnTo>
                  <a:pt x="0" y="6188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3" id="43"/>
          <p:cNvGrpSpPr/>
          <p:nvPr/>
        </p:nvGrpSpPr>
        <p:grpSpPr>
          <a:xfrm rot="0">
            <a:off x="1038746" y="7573640"/>
            <a:ext cx="427584" cy="491579"/>
            <a:chOff x="0" y="0"/>
            <a:chExt cx="570112" cy="655438"/>
          </a:xfrm>
        </p:grpSpPr>
        <p:sp>
          <p:nvSpPr>
            <p:cNvPr name="Freeform 44" id="44"/>
            <p:cNvSpPr/>
            <p:nvPr/>
          </p:nvSpPr>
          <p:spPr>
            <a:xfrm flipH="false" flipV="false" rot="0">
              <a:off x="0" y="0"/>
              <a:ext cx="570112" cy="655438"/>
            </a:xfrm>
            <a:custGeom>
              <a:avLst/>
              <a:gdLst/>
              <a:ahLst/>
              <a:cxnLst/>
              <a:rect r="r" b="b" t="t" l="l"/>
              <a:pathLst>
                <a:path h="655438" w="570112">
                  <a:moveTo>
                    <a:pt x="0" y="0"/>
                  </a:moveTo>
                  <a:lnTo>
                    <a:pt x="570112" y="0"/>
                  </a:lnTo>
                  <a:lnTo>
                    <a:pt x="570112" y="655438"/>
                  </a:lnTo>
                  <a:lnTo>
                    <a:pt x="0" y="655438"/>
                  </a:lnTo>
                  <a:close/>
                </a:path>
              </a:pathLst>
            </a:custGeom>
            <a:solidFill>
              <a:srgbClr val="000000">
                <a:alpha val="0"/>
              </a:srgbClr>
            </a:solidFill>
          </p:spPr>
        </p:sp>
        <p:sp>
          <p:nvSpPr>
            <p:cNvPr name="TextBox 45" id="45"/>
            <p:cNvSpPr txBox="true"/>
            <p:nvPr/>
          </p:nvSpPr>
          <p:spPr>
            <a:xfrm>
              <a:off x="0" y="57150"/>
              <a:ext cx="570112" cy="598288"/>
            </a:xfrm>
            <a:prstGeom prst="rect">
              <a:avLst/>
            </a:prstGeom>
          </p:spPr>
          <p:txBody>
            <a:bodyPr anchor="t" rtlCol="false" tIns="0" lIns="0" bIns="0" rIns="0"/>
            <a:lstStyle/>
            <a:p>
              <a:pPr algn="ctr">
                <a:lnSpc>
                  <a:spcPts val="3312"/>
                </a:lnSpc>
              </a:pPr>
              <a:r>
                <a:rPr lang="en-US" sz="3311">
                  <a:solidFill>
                    <a:srgbClr val="FFE5E5"/>
                  </a:solidFill>
                  <a:latin typeface="Dela Gothic One"/>
                  <a:ea typeface="Dela Gothic One"/>
                  <a:cs typeface="Dela Gothic One"/>
                  <a:sym typeface="Dela Gothic One"/>
                </a:rPr>
                <a:t>1</a:t>
              </a:r>
            </a:p>
          </p:txBody>
        </p:sp>
      </p:grpSp>
      <p:grpSp>
        <p:nvGrpSpPr>
          <p:cNvPr name="Group 46" id="46"/>
          <p:cNvGrpSpPr/>
          <p:nvPr/>
        </p:nvGrpSpPr>
        <p:grpSpPr>
          <a:xfrm rot="0">
            <a:off x="1827907" y="7471916"/>
            <a:ext cx="3014960" cy="1357312"/>
            <a:chOff x="0" y="0"/>
            <a:chExt cx="4019947" cy="1809750"/>
          </a:xfrm>
        </p:grpSpPr>
        <p:sp>
          <p:nvSpPr>
            <p:cNvPr name="Freeform 47" id="47"/>
            <p:cNvSpPr/>
            <p:nvPr/>
          </p:nvSpPr>
          <p:spPr>
            <a:xfrm flipH="false" flipV="false" rot="0">
              <a:off x="0" y="0"/>
              <a:ext cx="4019947" cy="1809750"/>
            </a:xfrm>
            <a:custGeom>
              <a:avLst/>
              <a:gdLst/>
              <a:ahLst/>
              <a:cxnLst/>
              <a:rect r="r" b="b" t="t" l="l"/>
              <a:pathLst>
                <a:path h="1809750" w="4019947">
                  <a:moveTo>
                    <a:pt x="0" y="0"/>
                  </a:moveTo>
                  <a:lnTo>
                    <a:pt x="4019947" y="0"/>
                  </a:lnTo>
                  <a:lnTo>
                    <a:pt x="4019947" y="1809750"/>
                  </a:lnTo>
                  <a:lnTo>
                    <a:pt x="0" y="1809750"/>
                  </a:lnTo>
                  <a:close/>
                </a:path>
              </a:pathLst>
            </a:custGeom>
            <a:solidFill>
              <a:srgbClr val="000000">
                <a:alpha val="0"/>
              </a:srgbClr>
            </a:solidFill>
          </p:spPr>
        </p:sp>
        <p:sp>
          <p:nvSpPr>
            <p:cNvPr name="TextBox 48" id="48"/>
            <p:cNvSpPr txBox="true"/>
            <p:nvPr/>
          </p:nvSpPr>
          <p:spPr>
            <a:xfrm>
              <a:off x="0" y="-28575"/>
              <a:ext cx="4019947" cy="1838325"/>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Superior Real-time Adaptation</a:t>
              </a:r>
            </a:p>
          </p:txBody>
        </p:sp>
      </p:grpSp>
      <p:sp>
        <p:nvSpPr>
          <p:cNvPr name="Freeform 49" id="49"/>
          <p:cNvSpPr/>
          <p:nvPr/>
        </p:nvSpPr>
        <p:spPr>
          <a:xfrm flipH="false" flipV="false" rot="0">
            <a:off x="5108822" y="7488585"/>
            <a:ext cx="618839" cy="618839"/>
          </a:xfrm>
          <a:custGeom>
            <a:avLst/>
            <a:gdLst/>
            <a:ahLst/>
            <a:cxnLst/>
            <a:rect r="r" b="b" t="t" l="l"/>
            <a:pathLst>
              <a:path h="618839" w="618839">
                <a:moveTo>
                  <a:pt x="0" y="0"/>
                </a:moveTo>
                <a:lnTo>
                  <a:pt x="618839" y="0"/>
                </a:lnTo>
                <a:lnTo>
                  <a:pt x="618839" y="618839"/>
                </a:lnTo>
                <a:lnTo>
                  <a:pt x="0" y="6188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50" id="50"/>
          <p:cNvGrpSpPr/>
          <p:nvPr/>
        </p:nvGrpSpPr>
        <p:grpSpPr>
          <a:xfrm rot="0">
            <a:off x="5204445" y="7573640"/>
            <a:ext cx="427584" cy="491579"/>
            <a:chOff x="0" y="0"/>
            <a:chExt cx="570112" cy="655438"/>
          </a:xfrm>
        </p:grpSpPr>
        <p:sp>
          <p:nvSpPr>
            <p:cNvPr name="Freeform 51" id="51"/>
            <p:cNvSpPr/>
            <p:nvPr/>
          </p:nvSpPr>
          <p:spPr>
            <a:xfrm flipH="false" flipV="false" rot="0">
              <a:off x="0" y="0"/>
              <a:ext cx="570112" cy="655438"/>
            </a:xfrm>
            <a:custGeom>
              <a:avLst/>
              <a:gdLst/>
              <a:ahLst/>
              <a:cxnLst/>
              <a:rect r="r" b="b" t="t" l="l"/>
              <a:pathLst>
                <a:path h="655438" w="570112">
                  <a:moveTo>
                    <a:pt x="0" y="0"/>
                  </a:moveTo>
                  <a:lnTo>
                    <a:pt x="570112" y="0"/>
                  </a:lnTo>
                  <a:lnTo>
                    <a:pt x="570112" y="655438"/>
                  </a:lnTo>
                  <a:lnTo>
                    <a:pt x="0" y="655438"/>
                  </a:lnTo>
                  <a:close/>
                </a:path>
              </a:pathLst>
            </a:custGeom>
            <a:solidFill>
              <a:srgbClr val="000000">
                <a:alpha val="0"/>
              </a:srgbClr>
            </a:solidFill>
          </p:spPr>
        </p:sp>
        <p:sp>
          <p:nvSpPr>
            <p:cNvPr name="TextBox 52" id="52"/>
            <p:cNvSpPr txBox="true"/>
            <p:nvPr/>
          </p:nvSpPr>
          <p:spPr>
            <a:xfrm>
              <a:off x="0" y="57150"/>
              <a:ext cx="570112" cy="598288"/>
            </a:xfrm>
            <a:prstGeom prst="rect">
              <a:avLst/>
            </a:prstGeom>
          </p:spPr>
          <p:txBody>
            <a:bodyPr anchor="t" rtlCol="false" tIns="0" lIns="0" bIns="0" rIns="0"/>
            <a:lstStyle/>
            <a:p>
              <a:pPr algn="ctr">
                <a:lnSpc>
                  <a:spcPts val="3312"/>
                </a:lnSpc>
              </a:pPr>
              <a:r>
                <a:rPr lang="en-US" sz="3311">
                  <a:solidFill>
                    <a:srgbClr val="FFE5E5"/>
                  </a:solidFill>
                  <a:latin typeface="Dela Gothic One"/>
                  <a:ea typeface="Dela Gothic One"/>
                  <a:cs typeface="Dela Gothic One"/>
                  <a:sym typeface="Dela Gothic One"/>
                </a:rPr>
                <a:t>2</a:t>
              </a:r>
            </a:p>
          </p:txBody>
        </p:sp>
      </p:grpSp>
      <p:grpSp>
        <p:nvGrpSpPr>
          <p:cNvPr name="Group 53" id="53"/>
          <p:cNvGrpSpPr/>
          <p:nvPr/>
        </p:nvGrpSpPr>
        <p:grpSpPr>
          <a:xfrm rot="0">
            <a:off x="5993606" y="7471916"/>
            <a:ext cx="3014960" cy="1802606"/>
            <a:chOff x="0" y="0"/>
            <a:chExt cx="4019947" cy="2403475"/>
          </a:xfrm>
        </p:grpSpPr>
        <p:sp>
          <p:nvSpPr>
            <p:cNvPr name="Freeform 54" id="54"/>
            <p:cNvSpPr/>
            <p:nvPr/>
          </p:nvSpPr>
          <p:spPr>
            <a:xfrm flipH="false" flipV="false" rot="0">
              <a:off x="0" y="0"/>
              <a:ext cx="4019947" cy="2403475"/>
            </a:xfrm>
            <a:custGeom>
              <a:avLst/>
              <a:gdLst/>
              <a:ahLst/>
              <a:cxnLst/>
              <a:rect r="r" b="b" t="t" l="l"/>
              <a:pathLst>
                <a:path h="2403475" w="4019947">
                  <a:moveTo>
                    <a:pt x="0" y="0"/>
                  </a:moveTo>
                  <a:lnTo>
                    <a:pt x="4019947" y="0"/>
                  </a:lnTo>
                  <a:lnTo>
                    <a:pt x="4019947" y="2403475"/>
                  </a:lnTo>
                  <a:lnTo>
                    <a:pt x="0" y="2403475"/>
                  </a:lnTo>
                  <a:close/>
                </a:path>
              </a:pathLst>
            </a:custGeom>
            <a:solidFill>
              <a:srgbClr val="000000">
                <a:alpha val="0"/>
              </a:srgbClr>
            </a:solidFill>
          </p:spPr>
        </p:sp>
        <p:sp>
          <p:nvSpPr>
            <p:cNvPr name="TextBox 55" id="55"/>
            <p:cNvSpPr txBox="true"/>
            <p:nvPr/>
          </p:nvSpPr>
          <p:spPr>
            <a:xfrm>
              <a:off x="0" y="-28575"/>
              <a:ext cx="4019947" cy="2432050"/>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Enhanced Accuracy via Transformer Models</a:t>
              </a:r>
            </a:p>
          </p:txBody>
        </p:sp>
      </p:grpSp>
      <p:sp>
        <p:nvSpPr>
          <p:cNvPr name="Freeform 56" id="56"/>
          <p:cNvSpPr/>
          <p:nvPr/>
        </p:nvSpPr>
        <p:spPr>
          <a:xfrm flipH="false" flipV="false" rot="0">
            <a:off x="9274522" y="7488585"/>
            <a:ext cx="618840" cy="618839"/>
          </a:xfrm>
          <a:custGeom>
            <a:avLst/>
            <a:gdLst/>
            <a:ahLst/>
            <a:cxnLst/>
            <a:rect r="r" b="b" t="t" l="l"/>
            <a:pathLst>
              <a:path h="618839" w="618840">
                <a:moveTo>
                  <a:pt x="0" y="0"/>
                </a:moveTo>
                <a:lnTo>
                  <a:pt x="618840" y="0"/>
                </a:lnTo>
                <a:lnTo>
                  <a:pt x="618840" y="618839"/>
                </a:lnTo>
                <a:lnTo>
                  <a:pt x="0" y="6188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57" id="57"/>
          <p:cNvGrpSpPr/>
          <p:nvPr/>
        </p:nvGrpSpPr>
        <p:grpSpPr>
          <a:xfrm rot="0">
            <a:off x="9370144" y="7573640"/>
            <a:ext cx="427584" cy="491579"/>
            <a:chOff x="0" y="0"/>
            <a:chExt cx="570112" cy="655438"/>
          </a:xfrm>
        </p:grpSpPr>
        <p:sp>
          <p:nvSpPr>
            <p:cNvPr name="Freeform 58" id="58"/>
            <p:cNvSpPr/>
            <p:nvPr/>
          </p:nvSpPr>
          <p:spPr>
            <a:xfrm flipH="false" flipV="false" rot="0">
              <a:off x="0" y="0"/>
              <a:ext cx="570112" cy="655438"/>
            </a:xfrm>
            <a:custGeom>
              <a:avLst/>
              <a:gdLst/>
              <a:ahLst/>
              <a:cxnLst/>
              <a:rect r="r" b="b" t="t" l="l"/>
              <a:pathLst>
                <a:path h="655438" w="570112">
                  <a:moveTo>
                    <a:pt x="0" y="0"/>
                  </a:moveTo>
                  <a:lnTo>
                    <a:pt x="570112" y="0"/>
                  </a:lnTo>
                  <a:lnTo>
                    <a:pt x="570112" y="655438"/>
                  </a:lnTo>
                  <a:lnTo>
                    <a:pt x="0" y="655438"/>
                  </a:lnTo>
                  <a:close/>
                </a:path>
              </a:pathLst>
            </a:custGeom>
            <a:solidFill>
              <a:srgbClr val="000000">
                <a:alpha val="0"/>
              </a:srgbClr>
            </a:solidFill>
          </p:spPr>
        </p:sp>
        <p:sp>
          <p:nvSpPr>
            <p:cNvPr name="TextBox 59" id="59"/>
            <p:cNvSpPr txBox="true"/>
            <p:nvPr/>
          </p:nvSpPr>
          <p:spPr>
            <a:xfrm>
              <a:off x="0" y="57150"/>
              <a:ext cx="570112" cy="598288"/>
            </a:xfrm>
            <a:prstGeom prst="rect">
              <a:avLst/>
            </a:prstGeom>
          </p:spPr>
          <p:txBody>
            <a:bodyPr anchor="t" rtlCol="false" tIns="0" lIns="0" bIns="0" rIns="0"/>
            <a:lstStyle/>
            <a:p>
              <a:pPr algn="ctr">
                <a:lnSpc>
                  <a:spcPts val="3312"/>
                </a:lnSpc>
              </a:pPr>
              <a:r>
                <a:rPr lang="en-US" sz="3311">
                  <a:solidFill>
                    <a:srgbClr val="FFE5E5"/>
                  </a:solidFill>
                  <a:latin typeface="Dela Gothic One"/>
                  <a:ea typeface="Dela Gothic One"/>
                  <a:cs typeface="Dela Gothic One"/>
                  <a:sym typeface="Dela Gothic One"/>
                </a:rPr>
                <a:t>3</a:t>
              </a:r>
            </a:p>
          </p:txBody>
        </p:sp>
      </p:grpSp>
      <p:grpSp>
        <p:nvGrpSpPr>
          <p:cNvPr name="Group 60" id="60"/>
          <p:cNvGrpSpPr/>
          <p:nvPr/>
        </p:nvGrpSpPr>
        <p:grpSpPr>
          <a:xfrm rot="0">
            <a:off x="10159305" y="7471916"/>
            <a:ext cx="3014960" cy="1802606"/>
            <a:chOff x="0" y="0"/>
            <a:chExt cx="4019947" cy="2403475"/>
          </a:xfrm>
        </p:grpSpPr>
        <p:sp>
          <p:nvSpPr>
            <p:cNvPr name="Freeform 61" id="61"/>
            <p:cNvSpPr/>
            <p:nvPr/>
          </p:nvSpPr>
          <p:spPr>
            <a:xfrm flipH="false" flipV="false" rot="0">
              <a:off x="0" y="0"/>
              <a:ext cx="4019947" cy="2403475"/>
            </a:xfrm>
            <a:custGeom>
              <a:avLst/>
              <a:gdLst/>
              <a:ahLst/>
              <a:cxnLst/>
              <a:rect r="r" b="b" t="t" l="l"/>
              <a:pathLst>
                <a:path h="2403475" w="4019947">
                  <a:moveTo>
                    <a:pt x="0" y="0"/>
                  </a:moveTo>
                  <a:lnTo>
                    <a:pt x="4019947" y="0"/>
                  </a:lnTo>
                  <a:lnTo>
                    <a:pt x="4019947" y="2403475"/>
                  </a:lnTo>
                  <a:lnTo>
                    <a:pt x="0" y="2403475"/>
                  </a:lnTo>
                  <a:close/>
                </a:path>
              </a:pathLst>
            </a:custGeom>
            <a:solidFill>
              <a:srgbClr val="000000">
                <a:alpha val="0"/>
              </a:srgbClr>
            </a:solidFill>
          </p:spPr>
        </p:sp>
        <p:sp>
          <p:nvSpPr>
            <p:cNvPr name="TextBox 62" id="62"/>
            <p:cNvSpPr txBox="true"/>
            <p:nvPr/>
          </p:nvSpPr>
          <p:spPr>
            <a:xfrm>
              <a:off x="0" y="-28575"/>
              <a:ext cx="4019947" cy="2432050"/>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Robust scalability and Fault Tolerance</a:t>
              </a:r>
            </a:p>
          </p:txBody>
        </p:sp>
      </p:grpSp>
      <p:sp>
        <p:nvSpPr>
          <p:cNvPr name="Freeform 63" id="63"/>
          <p:cNvSpPr/>
          <p:nvPr/>
        </p:nvSpPr>
        <p:spPr>
          <a:xfrm flipH="false" flipV="false" rot="0">
            <a:off x="13440221" y="7488585"/>
            <a:ext cx="618839" cy="618839"/>
          </a:xfrm>
          <a:custGeom>
            <a:avLst/>
            <a:gdLst/>
            <a:ahLst/>
            <a:cxnLst/>
            <a:rect r="r" b="b" t="t" l="l"/>
            <a:pathLst>
              <a:path h="618839" w="618839">
                <a:moveTo>
                  <a:pt x="0" y="0"/>
                </a:moveTo>
                <a:lnTo>
                  <a:pt x="618839" y="0"/>
                </a:lnTo>
                <a:lnTo>
                  <a:pt x="618839" y="618839"/>
                </a:lnTo>
                <a:lnTo>
                  <a:pt x="0" y="6188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64" id="64"/>
          <p:cNvGrpSpPr/>
          <p:nvPr/>
        </p:nvGrpSpPr>
        <p:grpSpPr>
          <a:xfrm rot="0">
            <a:off x="13535844" y="7573640"/>
            <a:ext cx="427584" cy="491579"/>
            <a:chOff x="0" y="0"/>
            <a:chExt cx="570112" cy="655438"/>
          </a:xfrm>
        </p:grpSpPr>
        <p:sp>
          <p:nvSpPr>
            <p:cNvPr name="Freeform 65" id="65"/>
            <p:cNvSpPr/>
            <p:nvPr/>
          </p:nvSpPr>
          <p:spPr>
            <a:xfrm flipH="false" flipV="false" rot="0">
              <a:off x="0" y="0"/>
              <a:ext cx="570112" cy="655438"/>
            </a:xfrm>
            <a:custGeom>
              <a:avLst/>
              <a:gdLst/>
              <a:ahLst/>
              <a:cxnLst/>
              <a:rect r="r" b="b" t="t" l="l"/>
              <a:pathLst>
                <a:path h="655438" w="570112">
                  <a:moveTo>
                    <a:pt x="0" y="0"/>
                  </a:moveTo>
                  <a:lnTo>
                    <a:pt x="570112" y="0"/>
                  </a:lnTo>
                  <a:lnTo>
                    <a:pt x="570112" y="655438"/>
                  </a:lnTo>
                  <a:lnTo>
                    <a:pt x="0" y="655438"/>
                  </a:lnTo>
                  <a:close/>
                </a:path>
              </a:pathLst>
            </a:custGeom>
            <a:solidFill>
              <a:srgbClr val="000000">
                <a:alpha val="0"/>
              </a:srgbClr>
            </a:solidFill>
          </p:spPr>
        </p:sp>
        <p:sp>
          <p:nvSpPr>
            <p:cNvPr name="TextBox 66" id="66"/>
            <p:cNvSpPr txBox="true"/>
            <p:nvPr/>
          </p:nvSpPr>
          <p:spPr>
            <a:xfrm>
              <a:off x="0" y="57150"/>
              <a:ext cx="570112" cy="598288"/>
            </a:xfrm>
            <a:prstGeom prst="rect">
              <a:avLst/>
            </a:prstGeom>
          </p:spPr>
          <p:txBody>
            <a:bodyPr anchor="t" rtlCol="false" tIns="0" lIns="0" bIns="0" rIns="0"/>
            <a:lstStyle/>
            <a:p>
              <a:pPr algn="ctr">
                <a:lnSpc>
                  <a:spcPts val="3312"/>
                </a:lnSpc>
              </a:pPr>
              <a:r>
                <a:rPr lang="en-US" sz="3311">
                  <a:solidFill>
                    <a:srgbClr val="FFE5E5"/>
                  </a:solidFill>
                  <a:latin typeface="Dela Gothic One"/>
                  <a:ea typeface="Dela Gothic One"/>
                  <a:cs typeface="Dela Gothic One"/>
                  <a:sym typeface="Dela Gothic One"/>
                </a:rPr>
                <a:t>4</a:t>
              </a:r>
            </a:p>
          </p:txBody>
        </p:sp>
      </p:grpSp>
      <p:grpSp>
        <p:nvGrpSpPr>
          <p:cNvPr name="Group 67" id="67"/>
          <p:cNvGrpSpPr/>
          <p:nvPr/>
        </p:nvGrpSpPr>
        <p:grpSpPr>
          <a:xfrm rot="0">
            <a:off x="14325005" y="7471916"/>
            <a:ext cx="3014960" cy="1357312"/>
            <a:chOff x="0" y="0"/>
            <a:chExt cx="4019947" cy="1809750"/>
          </a:xfrm>
        </p:grpSpPr>
        <p:sp>
          <p:nvSpPr>
            <p:cNvPr name="Freeform 68" id="68"/>
            <p:cNvSpPr/>
            <p:nvPr/>
          </p:nvSpPr>
          <p:spPr>
            <a:xfrm flipH="false" flipV="false" rot="0">
              <a:off x="0" y="0"/>
              <a:ext cx="4019947" cy="1809750"/>
            </a:xfrm>
            <a:custGeom>
              <a:avLst/>
              <a:gdLst/>
              <a:ahLst/>
              <a:cxnLst/>
              <a:rect r="r" b="b" t="t" l="l"/>
              <a:pathLst>
                <a:path h="1809750" w="4019947">
                  <a:moveTo>
                    <a:pt x="0" y="0"/>
                  </a:moveTo>
                  <a:lnTo>
                    <a:pt x="4019947" y="0"/>
                  </a:lnTo>
                  <a:lnTo>
                    <a:pt x="4019947" y="1809750"/>
                  </a:lnTo>
                  <a:lnTo>
                    <a:pt x="0" y="1809750"/>
                  </a:lnTo>
                  <a:close/>
                </a:path>
              </a:pathLst>
            </a:custGeom>
            <a:solidFill>
              <a:srgbClr val="000000">
                <a:alpha val="0"/>
              </a:srgbClr>
            </a:solidFill>
          </p:spPr>
        </p:sp>
        <p:sp>
          <p:nvSpPr>
            <p:cNvPr name="TextBox 69" id="69"/>
            <p:cNvSpPr txBox="true"/>
            <p:nvPr/>
          </p:nvSpPr>
          <p:spPr>
            <a:xfrm>
              <a:off x="0" y="-28575"/>
              <a:ext cx="4019947" cy="1838325"/>
            </a:xfrm>
            <a:prstGeom prst="rect">
              <a:avLst/>
            </a:prstGeom>
          </p:spPr>
          <p:txBody>
            <a:bodyPr anchor="t" rtlCol="false" tIns="0" lIns="0" bIns="0" rIns="0"/>
            <a:lstStyle/>
            <a:p>
              <a:pPr algn="l">
                <a:lnSpc>
                  <a:spcPts val="3500"/>
                </a:lnSpc>
              </a:pPr>
              <a:r>
                <a:rPr lang="en-US" sz="2750">
                  <a:solidFill>
                    <a:srgbClr val="FFE5E5"/>
                  </a:solidFill>
                  <a:latin typeface="Dela Gothic One"/>
                  <a:ea typeface="Dela Gothic One"/>
                  <a:cs typeface="Dela Gothic One"/>
                  <a:sym typeface="Dela Gothic One"/>
                </a:rPr>
                <a:t>Focus on empathy and user privacy</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947886" y="2869704"/>
            <a:ext cx="14292114" cy="912316"/>
            <a:chOff x="0" y="0"/>
            <a:chExt cx="19056152" cy="1216421"/>
          </a:xfrm>
        </p:grpSpPr>
        <p:sp>
          <p:nvSpPr>
            <p:cNvPr name="Freeform 7" id="7"/>
            <p:cNvSpPr/>
            <p:nvPr/>
          </p:nvSpPr>
          <p:spPr>
            <a:xfrm flipH="false" flipV="false" rot="0">
              <a:off x="0" y="0"/>
              <a:ext cx="19056152" cy="1216421"/>
            </a:xfrm>
            <a:custGeom>
              <a:avLst/>
              <a:gdLst/>
              <a:ahLst/>
              <a:cxnLst/>
              <a:rect r="r" b="b" t="t" l="l"/>
              <a:pathLst>
                <a:path h="1216421" w="19056152">
                  <a:moveTo>
                    <a:pt x="0" y="0"/>
                  </a:moveTo>
                  <a:lnTo>
                    <a:pt x="19056152" y="0"/>
                  </a:lnTo>
                  <a:lnTo>
                    <a:pt x="19056152" y="1216421"/>
                  </a:lnTo>
                  <a:lnTo>
                    <a:pt x="0" y="1216421"/>
                  </a:lnTo>
                  <a:close/>
                </a:path>
              </a:pathLst>
            </a:custGeom>
            <a:solidFill>
              <a:srgbClr val="000000">
                <a:alpha val="0"/>
              </a:srgbClr>
            </a:solidFill>
          </p:spPr>
        </p:sp>
        <p:sp>
          <p:nvSpPr>
            <p:cNvPr name="TextBox 8" id="8"/>
            <p:cNvSpPr txBox="true"/>
            <p:nvPr/>
          </p:nvSpPr>
          <p:spPr>
            <a:xfrm>
              <a:off x="0" y="-28575"/>
              <a:ext cx="19056152" cy="1244996"/>
            </a:xfrm>
            <a:prstGeom prst="rect">
              <a:avLst/>
            </a:prstGeom>
          </p:spPr>
          <p:txBody>
            <a:bodyPr anchor="t" rtlCol="false" tIns="0" lIns="0" bIns="0" rIns="0"/>
            <a:lstStyle/>
            <a:p>
              <a:pPr algn="l">
                <a:lnSpc>
                  <a:spcPts val="7000"/>
                </a:lnSpc>
              </a:pPr>
              <a:r>
                <a:rPr lang="en-US" sz="5562">
                  <a:solidFill>
                    <a:srgbClr val="FAEBEB"/>
                  </a:solidFill>
                  <a:latin typeface="Dela Gothic One"/>
                  <a:ea typeface="Dela Gothic One"/>
                  <a:cs typeface="Dela Gothic One"/>
                  <a:sym typeface="Dela Gothic One"/>
                </a:rPr>
                <a:t>Hypothesis Testing Framework</a:t>
              </a:r>
            </a:p>
          </p:txBody>
        </p:sp>
      </p:grpSp>
      <p:grpSp>
        <p:nvGrpSpPr>
          <p:cNvPr name="Group 9" id="9"/>
          <p:cNvGrpSpPr/>
          <p:nvPr/>
        </p:nvGrpSpPr>
        <p:grpSpPr>
          <a:xfrm rot="0">
            <a:off x="947886" y="4437460"/>
            <a:ext cx="4215408" cy="466725"/>
            <a:chOff x="0" y="0"/>
            <a:chExt cx="5620544" cy="622300"/>
          </a:xfrm>
        </p:grpSpPr>
        <p:sp>
          <p:nvSpPr>
            <p:cNvPr name="Freeform 10" id="10"/>
            <p:cNvSpPr/>
            <p:nvPr/>
          </p:nvSpPr>
          <p:spPr>
            <a:xfrm flipH="false" flipV="false" rot="0">
              <a:off x="0" y="0"/>
              <a:ext cx="5620544" cy="622300"/>
            </a:xfrm>
            <a:custGeom>
              <a:avLst/>
              <a:gdLst/>
              <a:ahLst/>
              <a:cxnLst/>
              <a:rect r="r" b="b" t="t" l="l"/>
              <a:pathLst>
                <a:path h="622300" w="5620544">
                  <a:moveTo>
                    <a:pt x="0" y="0"/>
                  </a:moveTo>
                  <a:lnTo>
                    <a:pt x="5620544" y="0"/>
                  </a:lnTo>
                  <a:lnTo>
                    <a:pt x="5620544" y="622300"/>
                  </a:lnTo>
                  <a:lnTo>
                    <a:pt x="0" y="622300"/>
                  </a:lnTo>
                  <a:close/>
                </a:path>
              </a:pathLst>
            </a:custGeom>
            <a:solidFill>
              <a:srgbClr val="000000">
                <a:alpha val="0"/>
              </a:srgbClr>
            </a:solidFill>
          </p:spPr>
        </p:sp>
        <p:sp>
          <p:nvSpPr>
            <p:cNvPr name="TextBox 11" id="11"/>
            <p:cNvSpPr txBox="true"/>
            <p:nvPr/>
          </p:nvSpPr>
          <p:spPr>
            <a:xfrm>
              <a:off x="0" y="-28575"/>
              <a:ext cx="5620544" cy="650875"/>
            </a:xfrm>
            <a:prstGeom prst="rect">
              <a:avLst/>
            </a:prstGeom>
          </p:spPr>
          <p:txBody>
            <a:bodyPr anchor="t" rtlCol="false" tIns="0" lIns="0" bIns="0" rIns="0"/>
            <a:lstStyle/>
            <a:p>
              <a:pPr algn="l">
                <a:lnSpc>
                  <a:spcPts val="3500"/>
                </a:lnSpc>
              </a:pPr>
              <a:r>
                <a:rPr lang="en-US" sz="2750">
                  <a:solidFill>
                    <a:srgbClr val="FAEBEB"/>
                  </a:solidFill>
                  <a:latin typeface="Dela Gothic One"/>
                  <a:ea typeface="Dela Gothic One"/>
                  <a:cs typeface="Dela Gothic One"/>
                  <a:sym typeface="Dela Gothic One"/>
                </a:rPr>
                <a:t>Primary Hypothesis</a:t>
              </a:r>
            </a:p>
          </p:txBody>
        </p:sp>
      </p:grpSp>
      <p:grpSp>
        <p:nvGrpSpPr>
          <p:cNvPr name="Group 12" id="12"/>
          <p:cNvGrpSpPr/>
          <p:nvPr/>
        </p:nvGrpSpPr>
        <p:grpSpPr>
          <a:xfrm rot="0">
            <a:off x="947886" y="5117752"/>
            <a:ext cx="7865715" cy="923925"/>
            <a:chOff x="0" y="0"/>
            <a:chExt cx="10487620" cy="1231900"/>
          </a:xfrm>
        </p:grpSpPr>
        <p:sp>
          <p:nvSpPr>
            <p:cNvPr name="Freeform 13" id="13"/>
            <p:cNvSpPr/>
            <p:nvPr/>
          </p:nvSpPr>
          <p:spPr>
            <a:xfrm flipH="false" flipV="false" rot="0">
              <a:off x="0" y="0"/>
              <a:ext cx="10487620" cy="1231900"/>
            </a:xfrm>
            <a:custGeom>
              <a:avLst/>
              <a:gdLst/>
              <a:ahLst/>
              <a:cxnLst/>
              <a:rect r="r" b="b" t="t" l="l"/>
              <a:pathLst>
                <a:path h="1231900" w="10487620">
                  <a:moveTo>
                    <a:pt x="0" y="0"/>
                  </a:moveTo>
                  <a:lnTo>
                    <a:pt x="10487620" y="0"/>
                  </a:lnTo>
                  <a:lnTo>
                    <a:pt x="10487620" y="1231900"/>
                  </a:lnTo>
                  <a:lnTo>
                    <a:pt x="0" y="1231900"/>
                  </a:lnTo>
                  <a:close/>
                </a:path>
              </a:pathLst>
            </a:custGeom>
            <a:solidFill>
              <a:srgbClr val="000000">
                <a:alpha val="0"/>
              </a:srgbClr>
            </a:solidFill>
          </p:spPr>
        </p:sp>
        <p:sp>
          <p:nvSpPr>
            <p:cNvPr name="TextBox 14" id="14"/>
            <p:cNvSpPr txBox="true"/>
            <p:nvPr/>
          </p:nvSpPr>
          <p:spPr>
            <a:xfrm>
              <a:off x="0" y="-76200"/>
              <a:ext cx="10487620" cy="1308100"/>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AI-powered personalized interventions will reduce stress and anxiety levels compared to generic tools over four weeks.</a:t>
              </a:r>
            </a:p>
          </p:txBody>
        </p:sp>
      </p:grpSp>
      <p:grpSp>
        <p:nvGrpSpPr>
          <p:cNvPr name="Group 15" id="15"/>
          <p:cNvGrpSpPr/>
          <p:nvPr/>
        </p:nvGrpSpPr>
        <p:grpSpPr>
          <a:xfrm rot="0">
            <a:off x="947886" y="6228160"/>
            <a:ext cx="7865715" cy="490538"/>
            <a:chOff x="0" y="0"/>
            <a:chExt cx="10487620" cy="654051"/>
          </a:xfrm>
        </p:grpSpPr>
        <p:sp>
          <p:nvSpPr>
            <p:cNvPr name="Freeform 16" id="16"/>
            <p:cNvSpPr/>
            <p:nvPr/>
          </p:nvSpPr>
          <p:spPr>
            <a:xfrm flipH="false" flipV="false" rot="0">
              <a:off x="0" y="0"/>
              <a:ext cx="10487620" cy="654051"/>
            </a:xfrm>
            <a:custGeom>
              <a:avLst/>
              <a:gdLst/>
              <a:ahLst/>
              <a:cxnLst/>
              <a:rect r="r" b="b" t="t" l="l"/>
              <a:pathLst>
                <a:path h="654051" w="10487620">
                  <a:moveTo>
                    <a:pt x="0" y="0"/>
                  </a:moveTo>
                  <a:lnTo>
                    <a:pt x="10487620" y="0"/>
                  </a:lnTo>
                  <a:lnTo>
                    <a:pt x="10487620" y="654051"/>
                  </a:lnTo>
                  <a:lnTo>
                    <a:pt x="0" y="654051"/>
                  </a:lnTo>
                  <a:close/>
                </a:path>
              </a:pathLst>
            </a:custGeom>
            <a:solidFill>
              <a:srgbClr val="000000">
                <a:alpha val="0"/>
              </a:srgbClr>
            </a:solidFill>
          </p:spPr>
        </p:sp>
        <p:sp>
          <p:nvSpPr>
            <p:cNvPr name="TextBox 17" id="17"/>
            <p:cNvSpPr txBox="true"/>
            <p:nvPr/>
          </p:nvSpPr>
          <p:spPr>
            <a:xfrm>
              <a:off x="0" y="-76200"/>
              <a:ext cx="10487620" cy="730251"/>
            </a:xfrm>
            <a:prstGeom prst="rect">
              <a:avLst/>
            </a:prstGeom>
          </p:spPr>
          <p:txBody>
            <a:bodyPr anchor="t" rtlCol="false" tIns="0" lIns="0" bIns="0" rIns="0"/>
            <a:lstStyle/>
            <a:p>
              <a:pPr algn="l" marL="416620" indent="-138873" lvl="2">
                <a:lnSpc>
                  <a:spcPts val="3374"/>
                </a:lnSpc>
                <a:buFont typeface="Arial"/>
                <a:buChar char="⚬"/>
              </a:pPr>
              <a:r>
                <a:rPr lang="en-US" sz="2125">
                  <a:solidFill>
                    <a:srgbClr val="FFE5E5"/>
                  </a:solidFill>
                  <a:latin typeface="DM Sans"/>
                  <a:ea typeface="DM Sans"/>
                  <a:cs typeface="DM Sans"/>
                  <a:sym typeface="DM Sans"/>
                </a:rPr>
                <a:t>Independent Variable: Intervention type</a:t>
              </a:r>
            </a:p>
          </p:txBody>
        </p:sp>
      </p:grpSp>
      <p:grpSp>
        <p:nvGrpSpPr>
          <p:cNvPr name="Group 18" id="18"/>
          <p:cNvGrpSpPr/>
          <p:nvPr/>
        </p:nvGrpSpPr>
        <p:grpSpPr>
          <a:xfrm rot="0">
            <a:off x="947886" y="6756201"/>
            <a:ext cx="7865715" cy="490538"/>
            <a:chOff x="0" y="0"/>
            <a:chExt cx="10487620" cy="654051"/>
          </a:xfrm>
        </p:grpSpPr>
        <p:sp>
          <p:nvSpPr>
            <p:cNvPr name="Freeform 19" id="19"/>
            <p:cNvSpPr/>
            <p:nvPr/>
          </p:nvSpPr>
          <p:spPr>
            <a:xfrm flipH="false" flipV="false" rot="0">
              <a:off x="0" y="0"/>
              <a:ext cx="10487620" cy="654051"/>
            </a:xfrm>
            <a:custGeom>
              <a:avLst/>
              <a:gdLst/>
              <a:ahLst/>
              <a:cxnLst/>
              <a:rect r="r" b="b" t="t" l="l"/>
              <a:pathLst>
                <a:path h="654051" w="10487620">
                  <a:moveTo>
                    <a:pt x="0" y="0"/>
                  </a:moveTo>
                  <a:lnTo>
                    <a:pt x="10487620" y="0"/>
                  </a:lnTo>
                  <a:lnTo>
                    <a:pt x="10487620" y="654051"/>
                  </a:lnTo>
                  <a:lnTo>
                    <a:pt x="0" y="654051"/>
                  </a:lnTo>
                  <a:close/>
                </a:path>
              </a:pathLst>
            </a:custGeom>
            <a:solidFill>
              <a:srgbClr val="000000">
                <a:alpha val="0"/>
              </a:srgbClr>
            </a:solidFill>
          </p:spPr>
        </p:sp>
        <p:sp>
          <p:nvSpPr>
            <p:cNvPr name="TextBox 20" id="20"/>
            <p:cNvSpPr txBox="true"/>
            <p:nvPr/>
          </p:nvSpPr>
          <p:spPr>
            <a:xfrm>
              <a:off x="0" y="-76200"/>
              <a:ext cx="10487620" cy="730251"/>
            </a:xfrm>
            <a:prstGeom prst="rect">
              <a:avLst/>
            </a:prstGeom>
          </p:spPr>
          <p:txBody>
            <a:bodyPr anchor="t" rtlCol="false" tIns="0" lIns="0" bIns="0" rIns="0"/>
            <a:lstStyle/>
            <a:p>
              <a:pPr algn="l" marL="416620" indent="-138873" lvl="2">
                <a:lnSpc>
                  <a:spcPts val="3374"/>
                </a:lnSpc>
                <a:buFont typeface="Arial"/>
                <a:buChar char="⚬"/>
              </a:pPr>
              <a:r>
                <a:rPr lang="en-US" sz="2125">
                  <a:solidFill>
                    <a:srgbClr val="FFE5E5"/>
                  </a:solidFill>
                  <a:latin typeface="DM Sans"/>
                  <a:ea typeface="DM Sans"/>
                  <a:cs typeface="DM Sans"/>
                  <a:sym typeface="DM Sans"/>
                </a:rPr>
                <a:t>Dependent Variable: Stress/anxiety scores</a:t>
              </a:r>
            </a:p>
          </p:txBody>
        </p:sp>
      </p:grpSp>
      <p:grpSp>
        <p:nvGrpSpPr>
          <p:cNvPr name="Group 21" id="21"/>
          <p:cNvGrpSpPr/>
          <p:nvPr/>
        </p:nvGrpSpPr>
        <p:grpSpPr>
          <a:xfrm rot="0">
            <a:off x="9483924" y="4437460"/>
            <a:ext cx="4527798" cy="466725"/>
            <a:chOff x="0" y="0"/>
            <a:chExt cx="6037064" cy="622300"/>
          </a:xfrm>
        </p:grpSpPr>
        <p:sp>
          <p:nvSpPr>
            <p:cNvPr name="Freeform 22" id="22"/>
            <p:cNvSpPr/>
            <p:nvPr/>
          </p:nvSpPr>
          <p:spPr>
            <a:xfrm flipH="false" flipV="false" rot="0">
              <a:off x="0" y="0"/>
              <a:ext cx="6037064" cy="622300"/>
            </a:xfrm>
            <a:custGeom>
              <a:avLst/>
              <a:gdLst/>
              <a:ahLst/>
              <a:cxnLst/>
              <a:rect r="r" b="b" t="t" l="l"/>
              <a:pathLst>
                <a:path h="622300" w="6037064">
                  <a:moveTo>
                    <a:pt x="0" y="0"/>
                  </a:moveTo>
                  <a:lnTo>
                    <a:pt x="6037064" y="0"/>
                  </a:lnTo>
                  <a:lnTo>
                    <a:pt x="6037064" y="622300"/>
                  </a:lnTo>
                  <a:lnTo>
                    <a:pt x="0" y="622300"/>
                  </a:lnTo>
                  <a:close/>
                </a:path>
              </a:pathLst>
            </a:custGeom>
            <a:solidFill>
              <a:srgbClr val="000000">
                <a:alpha val="0"/>
              </a:srgbClr>
            </a:solidFill>
          </p:spPr>
        </p:sp>
        <p:sp>
          <p:nvSpPr>
            <p:cNvPr name="TextBox 23" id="23"/>
            <p:cNvSpPr txBox="true"/>
            <p:nvPr/>
          </p:nvSpPr>
          <p:spPr>
            <a:xfrm>
              <a:off x="0" y="-28575"/>
              <a:ext cx="6037064" cy="650875"/>
            </a:xfrm>
            <a:prstGeom prst="rect">
              <a:avLst/>
            </a:prstGeom>
          </p:spPr>
          <p:txBody>
            <a:bodyPr anchor="t" rtlCol="false" tIns="0" lIns="0" bIns="0" rIns="0"/>
            <a:lstStyle/>
            <a:p>
              <a:pPr algn="l">
                <a:lnSpc>
                  <a:spcPts val="3500"/>
                </a:lnSpc>
              </a:pPr>
              <a:r>
                <a:rPr lang="en-US" sz="2750">
                  <a:solidFill>
                    <a:srgbClr val="FAEBEB"/>
                  </a:solidFill>
                  <a:latin typeface="Dela Gothic One"/>
                  <a:ea typeface="Dela Gothic One"/>
                  <a:cs typeface="Dela Gothic One"/>
                  <a:sym typeface="Dela Gothic One"/>
                </a:rPr>
                <a:t>Technical Hypothesis</a:t>
              </a:r>
            </a:p>
          </p:txBody>
        </p:sp>
      </p:grpSp>
      <p:grpSp>
        <p:nvGrpSpPr>
          <p:cNvPr name="Group 24" id="24"/>
          <p:cNvGrpSpPr/>
          <p:nvPr/>
        </p:nvGrpSpPr>
        <p:grpSpPr>
          <a:xfrm rot="0">
            <a:off x="9483924" y="5117752"/>
            <a:ext cx="7865715" cy="923925"/>
            <a:chOff x="0" y="0"/>
            <a:chExt cx="10487620" cy="1231900"/>
          </a:xfrm>
        </p:grpSpPr>
        <p:sp>
          <p:nvSpPr>
            <p:cNvPr name="Freeform 25" id="25"/>
            <p:cNvSpPr/>
            <p:nvPr/>
          </p:nvSpPr>
          <p:spPr>
            <a:xfrm flipH="false" flipV="false" rot="0">
              <a:off x="0" y="0"/>
              <a:ext cx="10487620" cy="1231900"/>
            </a:xfrm>
            <a:custGeom>
              <a:avLst/>
              <a:gdLst/>
              <a:ahLst/>
              <a:cxnLst/>
              <a:rect r="r" b="b" t="t" l="l"/>
              <a:pathLst>
                <a:path h="1231900" w="10487620">
                  <a:moveTo>
                    <a:pt x="0" y="0"/>
                  </a:moveTo>
                  <a:lnTo>
                    <a:pt x="10487620" y="0"/>
                  </a:lnTo>
                  <a:lnTo>
                    <a:pt x="10487620" y="1231900"/>
                  </a:lnTo>
                  <a:lnTo>
                    <a:pt x="0" y="1231900"/>
                  </a:lnTo>
                  <a:close/>
                </a:path>
              </a:pathLst>
            </a:custGeom>
            <a:solidFill>
              <a:srgbClr val="000000">
                <a:alpha val="0"/>
              </a:srgbClr>
            </a:solidFill>
          </p:spPr>
        </p:sp>
        <p:sp>
          <p:nvSpPr>
            <p:cNvPr name="TextBox 26" id="26"/>
            <p:cNvSpPr txBox="true"/>
            <p:nvPr/>
          </p:nvSpPr>
          <p:spPr>
            <a:xfrm>
              <a:off x="0" y="-76200"/>
              <a:ext cx="10487620" cy="1308100"/>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The emotion classification model will achieve an F1-score of at least 85% on core emotional states.</a:t>
              </a:r>
            </a:p>
          </p:txBody>
        </p:sp>
      </p:grpSp>
      <p:grpSp>
        <p:nvGrpSpPr>
          <p:cNvPr name="Group 27" id="27"/>
          <p:cNvGrpSpPr/>
          <p:nvPr/>
        </p:nvGrpSpPr>
        <p:grpSpPr>
          <a:xfrm rot="0">
            <a:off x="9483924" y="6228160"/>
            <a:ext cx="7865715" cy="923925"/>
            <a:chOff x="0" y="0"/>
            <a:chExt cx="10487620" cy="1231900"/>
          </a:xfrm>
        </p:grpSpPr>
        <p:sp>
          <p:nvSpPr>
            <p:cNvPr name="Freeform 28" id="28"/>
            <p:cNvSpPr/>
            <p:nvPr/>
          </p:nvSpPr>
          <p:spPr>
            <a:xfrm flipH="false" flipV="false" rot="0">
              <a:off x="0" y="0"/>
              <a:ext cx="10487620" cy="1231900"/>
            </a:xfrm>
            <a:custGeom>
              <a:avLst/>
              <a:gdLst/>
              <a:ahLst/>
              <a:cxnLst/>
              <a:rect r="r" b="b" t="t" l="l"/>
              <a:pathLst>
                <a:path h="1231900" w="10487620">
                  <a:moveTo>
                    <a:pt x="0" y="0"/>
                  </a:moveTo>
                  <a:lnTo>
                    <a:pt x="10487620" y="0"/>
                  </a:lnTo>
                  <a:lnTo>
                    <a:pt x="10487620" y="1231900"/>
                  </a:lnTo>
                  <a:lnTo>
                    <a:pt x="0" y="1231900"/>
                  </a:lnTo>
                  <a:close/>
                </a:path>
              </a:pathLst>
            </a:custGeom>
            <a:solidFill>
              <a:srgbClr val="000000">
                <a:alpha val="0"/>
              </a:srgbClr>
            </a:solidFill>
          </p:spPr>
        </p:sp>
        <p:sp>
          <p:nvSpPr>
            <p:cNvPr name="TextBox 29" id="29"/>
            <p:cNvSpPr txBox="true"/>
            <p:nvPr/>
          </p:nvSpPr>
          <p:spPr>
            <a:xfrm>
              <a:off x="0" y="-76200"/>
              <a:ext cx="10487620" cy="1308100"/>
            </a:xfrm>
            <a:prstGeom prst="rect">
              <a:avLst/>
            </a:prstGeom>
          </p:spPr>
          <p:txBody>
            <a:bodyPr anchor="t" rtlCol="false" tIns="0" lIns="0" bIns="0" rIns="0"/>
            <a:lstStyle/>
            <a:p>
              <a:pPr algn="l">
                <a:lnSpc>
                  <a:spcPts val="3374"/>
                </a:lnSpc>
              </a:pPr>
              <a:r>
                <a:rPr lang="en-US" sz="2125">
                  <a:solidFill>
                    <a:srgbClr val="FFE5E5"/>
                  </a:solidFill>
                  <a:latin typeface="DM Sans"/>
                  <a:ea typeface="DM Sans"/>
                  <a:cs typeface="DM Sans"/>
                  <a:sym typeface="DM Sans"/>
                </a:rPr>
                <a:t>Testing Strategy: A/B testing with control group using generic app versus test group using AI assistant.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946994" y="722560"/>
            <a:ext cx="10958066" cy="822424"/>
            <a:chOff x="0" y="0"/>
            <a:chExt cx="14610755" cy="1096566"/>
          </a:xfrm>
        </p:grpSpPr>
        <p:sp>
          <p:nvSpPr>
            <p:cNvPr name="Freeform 7" id="7"/>
            <p:cNvSpPr/>
            <p:nvPr/>
          </p:nvSpPr>
          <p:spPr>
            <a:xfrm flipH="false" flipV="false" rot="0">
              <a:off x="0" y="0"/>
              <a:ext cx="14610755" cy="1096566"/>
            </a:xfrm>
            <a:custGeom>
              <a:avLst/>
              <a:gdLst/>
              <a:ahLst/>
              <a:cxnLst/>
              <a:rect r="r" b="b" t="t" l="l"/>
              <a:pathLst>
                <a:path h="1096566" w="14610755">
                  <a:moveTo>
                    <a:pt x="0" y="0"/>
                  </a:moveTo>
                  <a:lnTo>
                    <a:pt x="14610755" y="0"/>
                  </a:lnTo>
                  <a:lnTo>
                    <a:pt x="14610755" y="1096566"/>
                  </a:lnTo>
                  <a:lnTo>
                    <a:pt x="0" y="1096566"/>
                  </a:lnTo>
                  <a:close/>
                </a:path>
              </a:pathLst>
            </a:custGeom>
            <a:solidFill>
              <a:srgbClr val="000000">
                <a:alpha val="0"/>
              </a:srgbClr>
            </a:solidFill>
          </p:spPr>
        </p:sp>
        <p:sp>
          <p:nvSpPr>
            <p:cNvPr name="TextBox 8" id="8"/>
            <p:cNvSpPr txBox="true"/>
            <p:nvPr/>
          </p:nvSpPr>
          <p:spPr>
            <a:xfrm>
              <a:off x="0" y="-28575"/>
              <a:ext cx="14610755" cy="1125141"/>
            </a:xfrm>
            <a:prstGeom prst="rect">
              <a:avLst/>
            </a:prstGeom>
          </p:spPr>
          <p:txBody>
            <a:bodyPr anchor="t" rtlCol="false" tIns="0" lIns="0" bIns="0" rIns="0"/>
            <a:lstStyle/>
            <a:p>
              <a:pPr algn="l">
                <a:lnSpc>
                  <a:spcPts val="6249"/>
                </a:lnSpc>
              </a:pPr>
              <a:r>
                <a:rPr lang="en-US" sz="4999">
                  <a:solidFill>
                    <a:srgbClr val="FAEBEB"/>
                  </a:solidFill>
                  <a:latin typeface="Dela Gothic One"/>
                  <a:ea typeface="Dela Gothic One"/>
                  <a:cs typeface="Dela Gothic One"/>
                  <a:sym typeface="Dela Gothic One"/>
                </a:rPr>
                <a:t>Data Collection &amp; Processing</a:t>
              </a:r>
            </a:p>
          </p:txBody>
        </p:sp>
      </p:grpSp>
      <p:grpSp>
        <p:nvGrpSpPr>
          <p:cNvPr name="Group 9" id="9"/>
          <p:cNvGrpSpPr/>
          <p:nvPr/>
        </p:nvGrpSpPr>
        <p:grpSpPr>
          <a:xfrm rot="0">
            <a:off x="956519" y="2190006"/>
            <a:ext cx="5328494" cy="5328494"/>
            <a:chOff x="0" y="0"/>
            <a:chExt cx="7104659" cy="7104659"/>
          </a:xfrm>
        </p:grpSpPr>
        <p:sp>
          <p:nvSpPr>
            <p:cNvPr name="Freeform 10" id="10" descr="preencoded.png"/>
            <p:cNvSpPr/>
            <p:nvPr/>
          </p:nvSpPr>
          <p:spPr>
            <a:xfrm flipH="false" flipV="false" rot="0">
              <a:off x="0" y="0"/>
              <a:ext cx="7104634" cy="7104634"/>
            </a:xfrm>
            <a:custGeom>
              <a:avLst/>
              <a:gdLst/>
              <a:ahLst/>
              <a:cxnLst/>
              <a:rect r="r" b="b" t="t" l="l"/>
              <a:pathLst>
                <a:path h="7104634" w="7104634">
                  <a:moveTo>
                    <a:pt x="0" y="0"/>
                  </a:moveTo>
                  <a:lnTo>
                    <a:pt x="7104634" y="0"/>
                  </a:lnTo>
                  <a:lnTo>
                    <a:pt x="7104634" y="7104634"/>
                  </a:lnTo>
                  <a:lnTo>
                    <a:pt x="0" y="7104634"/>
                  </a:lnTo>
                  <a:lnTo>
                    <a:pt x="0" y="0"/>
                  </a:lnTo>
                  <a:close/>
                </a:path>
              </a:pathLst>
            </a:custGeom>
            <a:blipFill>
              <a:blip r:embed="rId4"/>
              <a:stretch>
                <a:fillRect l="0" t="0" r="0" b="0"/>
              </a:stretch>
            </a:blipFill>
          </p:spPr>
        </p:sp>
      </p:grpSp>
      <p:grpSp>
        <p:nvGrpSpPr>
          <p:cNvPr name="Group 11" id="11"/>
          <p:cNvGrpSpPr/>
          <p:nvPr/>
        </p:nvGrpSpPr>
        <p:grpSpPr>
          <a:xfrm rot="0">
            <a:off x="6479679" y="2190006"/>
            <a:ext cx="5328494" cy="5328494"/>
            <a:chOff x="0" y="0"/>
            <a:chExt cx="7104659" cy="7104659"/>
          </a:xfrm>
        </p:grpSpPr>
        <p:sp>
          <p:nvSpPr>
            <p:cNvPr name="Freeform 12" id="12" descr="preencoded.png"/>
            <p:cNvSpPr/>
            <p:nvPr/>
          </p:nvSpPr>
          <p:spPr>
            <a:xfrm flipH="false" flipV="false" rot="0">
              <a:off x="0" y="0"/>
              <a:ext cx="7104634" cy="7104634"/>
            </a:xfrm>
            <a:custGeom>
              <a:avLst/>
              <a:gdLst/>
              <a:ahLst/>
              <a:cxnLst/>
              <a:rect r="r" b="b" t="t" l="l"/>
              <a:pathLst>
                <a:path h="7104634" w="7104634">
                  <a:moveTo>
                    <a:pt x="0" y="0"/>
                  </a:moveTo>
                  <a:lnTo>
                    <a:pt x="7104634" y="0"/>
                  </a:lnTo>
                  <a:lnTo>
                    <a:pt x="7104634" y="7104634"/>
                  </a:lnTo>
                  <a:lnTo>
                    <a:pt x="0" y="7104634"/>
                  </a:lnTo>
                  <a:lnTo>
                    <a:pt x="0" y="0"/>
                  </a:lnTo>
                  <a:close/>
                </a:path>
              </a:pathLst>
            </a:custGeom>
            <a:blipFill>
              <a:blip r:embed="rId5"/>
              <a:stretch>
                <a:fillRect l="0" t="0" r="0" b="0"/>
              </a:stretch>
            </a:blipFill>
          </p:spPr>
        </p:sp>
      </p:grpSp>
      <p:grpSp>
        <p:nvGrpSpPr>
          <p:cNvPr name="Group 13" id="13"/>
          <p:cNvGrpSpPr/>
          <p:nvPr/>
        </p:nvGrpSpPr>
        <p:grpSpPr>
          <a:xfrm rot="0">
            <a:off x="12002840" y="2190006"/>
            <a:ext cx="5328494" cy="5328494"/>
            <a:chOff x="0" y="0"/>
            <a:chExt cx="7104659" cy="7104659"/>
          </a:xfrm>
        </p:grpSpPr>
        <p:sp>
          <p:nvSpPr>
            <p:cNvPr name="Freeform 14" id="14" descr="preencoded.png"/>
            <p:cNvSpPr/>
            <p:nvPr/>
          </p:nvSpPr>
          <p:spPr>
            <a:xfrm flipH="false" flipV="false" rot="0">
              <a:off x="0" y="0"/>
              <a:ext cx="7104634" cy="7104634"/>
            </a:xfrm>
            <a:custGeom>
              <a:avLst/>
              <a:gdLst/>
              <a:ahLst/>
              <a:cxnLst/>
              <a:rect r="r" b="b" t="t" l="l"/>
              <a:pathLst>
                <a:path h="7104634" w="7104634">
                  <a:moveTo>
                    <a:pt x="0" y="0"/>
                  </a:moveTo>
                  <a:lnTo>
                    <a:pt x="7104634" y="0"/>
                  </a:lnTo>
                  <a:lnTo>
                    <a:pt x="7104634" y="7104634"/>
                  </a:lnTo>
                  <a:lnTo>
                    <a:pt x="0" y="7104634"/>
                  </a:lnTo>
                  <a:lnTo>
                    <a:pt x="0" y="0"/>
                  </a:lnTo>
                  <a:close/>
                </a:path>
              </a:pathLst>
            </a:custGeom>
            <a:blipFill>
              <a:blip r:embed="rId6"/>
              <a:stretch>
                <a:fillRect l="0" t="0" r="0" b="0"/>
              </a:stretch>
            </a:blipFill>
          </p:spPr>
        </p:sp>
      </p:grpSp>
      <p:sp>
        <p:nvSpPr>
          <p:cNvPr name="Freeform 15" id="15"/>
          <p:cNvSpPr/>
          <p:nvPr/>
        </p:nvSpPr>
        <p:spPr>
          <a:xfrm flipH="false" flipV="false" rot="0">
            <a:off x="942231" y="8219480"/>
            <a:ext cx="557403" cy="557403"/>
          </a:xfrm>
          <a:custGeom>
            <a:avLst/>
            <a:gdLst/>
            <a:ahLst/>
            <a:cxnLst/>
            <a:rect r="r" b="b" t="t" l="l"/>
            <a:pathLst>
              <a:path h="557403" w="557403">
                <a:moveTo>
                  <a:pt x="0" y="0"/>
                </a:moveTo>
                <a:lnTo>
                  <a:pt x="557403" y="0"/>
                </a:lnTo>
                <a:lnTo>
                  <a:pt x="557403" y="557403"/>
                </a:lnTo>
                <a:lnTo>
                  <a:pt x="0" y="5574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1738312" y="8217098"/>
            <a:ext cx="3204121" cy="407640"/>
            <a:chOff x="0" y="0"/>
            <a:chExt cx="4272161" cy="543520"/>
          </a:xfrm>
        </p:grpSpPr>
        <p:sp>
          <p:nvSpPr>
            <p:cNvPr name="Freeform 17" id="17"/>
            <p:cNvSpPr/>
            <p:nvPr/>
          </p:nvSpPr>
          <p:spPr>
            <a:xfrm flipH="false" flipV="false" rot="0">
              <a:off x="0" y="0"/>
              <a:ext cx="4272161" cy="543520"/>
            </a:xfrm>
            <a:custGeom>
              <a:avLst/>
              <a:gdLst/>
              <a:ahLst/>
              <a:cxnLst/>
              <a:rect r="r" b="b" t="t" l="l"/>
              <a:pathLst>
                <a:path h="543520" w="4272161">
                  <a:moveTo>
                    <a:pt x="0" y="0"/>
                  </a:moveTo>
                  <a:lnTo>
                    <a:pt x="4272161" y="0"/>
                  </a:lnTo>
                  <a:lnTo>
                    <a:pt x="4272161" y="543520"/>
                  </a:lnTo>
                  <a:lnTo>
                    <a:pt x="0" y="543520"/>
                  </a:lnTo>
                  <a:close/>
                </a:path>
              </a:pathLst>
            </a:custGeom>
            <a:solidFill>
              <a:srgbClr val="000000">
                <a:alpha val="0"/>
              </a:srgbClr>
            </a:solidFill>
          </p:spPr>
        </p:sp>
        <p:sp>
          <p:nvSpPr>
            <p:cNvPr name="TextBox 18" id="18"/>
            <p:cNvSpPr txBox="true"/>
            <p:nvPr/>
          </p:nvSpPr>
          <p:spPr>
            <a:xfrm>
              <a:off x="0" y="-19050"/>
              <a:ext cx="4272161" cy="562570"/>
            </a:xfrm>
            <a:prstGeom prst="rect">
              <a:avLst/>
            </a:prstGeom>
          </p:spPr>
          <p:txBody>
            <a:bodyPr anchor="t" rtlCol="false" tIns="0" lIns="0" bIns="0" rIns="0"/>
            <a:lstStyle/>
            <a:p>
              <a:pPr algn="l">
                <a:lnSpc>
                  <a:spcPts val="3124"/>
                </a:lnSpc>
              </a:pPr>
              <a:r>
                <a:rPr lang="en-US" sz="2499">
                  <a:solidFill>
                    <a:srgbClr val="FFE5E5"/>
                  </a:solidFill>
                  <a:latin typeface="Dela Gothic One"/>
                  <a:ea typeface="Dela Gothic One"/>
                  <a:cs typeface="Dela Gothic One"/>
                  <a:sym typeface="Dela Gothic One"/>
                </a:rPr>
                <a:t>Public Datasets</a:t>
              </a:r>
            </a:p>
          </p:txBody>
        </p:sp>
      </p:grpSp>
      <p:grpSp>
        <p:nvGrpSpPr>
          <p:cNvPr name="Group 19" id="19"/>
          <p:cNvGrpSpPr/>
          <p:nvPr/>
        </p:nvGrpSpPr>
        <p:grpSpPr>
          <a:xfrm rot="0">
            <a:off x="1738312" y="8713589"/>
            <a:ext cx="4510980" cy="836116"/>
            <a:chOff x="0" y="0"/>
            <a:chExt cx="6014640" cy="1114821"/>
          </a:xfrm>
        </p:grpSpPr>
        <p:sp>
          <p:nvSpPr>
            <p:cNvPr name="Freeform 20" id="20"/>
            <p:cNvSpPr/>
            <p:nvPr/>
          </p:nvSpPr>
          <p:spPr>
            <a:xfrm flipH="false" flipV="false" rot="0">
              <a:off x="0" y="0"/>
              <a:ext cx="6014640" cy="1114821"/>
            </a:xfrm>
            <a:custGeom>
              <a:avLst/>
              <a:gdLst/>
              <a:ahLst/>
              <a:cxnLst/>
              <a:rect r="r" b="b" t="t" l="l"/>
              <a:pathLst>
                <a:path h="1114821" w="6014640">
                  <a:moveTo>
                    <a:pt x="0" y="0"/>
                  </a:moveTo>
                  <a:lnTo>
                    <a:pt x="6014640" y="0"/>
                  </a:lnTo>
                  <a:lnTo>
                    <a:pt x="6014640" y="1114821"/>
                  </a:lnTo>
                  <a:lnTo>
                    <a:pt x="0" y="1114821"/>
                  </a:lnTo>
                  <a:close/>
                </a:path>
              </a:pathLst>
            </a:custGeom>
            <a:solidFill>
              <a:srgbClr val="000000">
                <a:alpha val="0"/>
              </a:srgbClr>
            </a:solidFill>
          </p:spPr>
        </p:sp>
        <p:sp>
          <p:nvSpPr>
            <p:cNvPr name="TextBox 21" id="21"/>
            <p:cNvSpPr txBox="true"/>
            <p:nvPr/>
          </p:nvSpPr>
          <p:spPr>
            <a:xfrm>
              <a:off x="0" y="-76200"/>
              <a:ext cx="6014640" cy="1191021"/>
            </a:xfrm>
            <a:prstGeom prst="rect">
              <a:avLst/>
            </a:prstGeom>
          </p:spPr>
          <p:txBody>
            <a:bodyPr anchor="t" rtlCol="false" tIns="0" lIns="0" bIns="0" rIns="0"/>
            <a:lstStyle/>
            <a:p>
              <a:pPr algn="l">
                <a:lnSpc>
                  <a:spcPts val="3062"/>
                </a:lnSpc>
              </a:pPr>
              <a:r>
                <a:rPr lang="en-US" sz="1874">
                  <a:solidFill>
                    <a:srgbClr val="FFE5E5"/>
                  </a:solidFill>
                  <a:latin typeface="DM Sans"/>
                  <a:ea typeface="DM Sans"/>
                  <a:cs typeface="DM Sans"/>
                  <a:sym typeface="DM Sans"/>
                </a:rPr>
                <a:t>GoEmotions (58K Reddit comments), EmotionStimulus Dataset</a:t>
              </a:r>
            </a:p>
          </p:txBody>
        </p:sp>
      </p:grpSp>
      <p:sp>
        <p:nvSpPr>
          <p:cNvPr name="Freeform 22" id="22"/>
          <p:cNvSpPr/>
          <p:nvPr/>
        </p:nvSpPr>
        <p:spPr>
          <a:xfrm flipH="false" flipV="false" rot="0">
            <a:off x="6488014" y="8219480"/>
            <a:ext cx="557403" cy="557403"/>
          </a:xfrm>
          <a:custGeom>
            <a:avLst/>
            <a:gdLst/>
            <a:ahLst/>
            <a:cxnLst/>
            <a:rect r="r" b="b" t="t" l="l"/>
            <a:pathLst>
              <a:path h="557403" w="557403">
                <a:moveTo>
                  <a:pt x="0" y="0"/>
                </a:moveTo>
                <a:lnTo>
                  <a:pt x="557403" y="0"/>
                </a:lnTo>
                <a:lnTo>
                  <a:pt x="557403" y="557403"/>
                </a:lnTo>
                <a:lnTo>
                  <a:pt x="0" y="5574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3" id="23"/>
          <p:cNvGrpSpPr/>
          <p:nvPr/>
        </p:nvGrpSpPr>
        <p:grpSpPr>
          <a:xfrm rot="0">
            <a:off x="6574407" y="8257802"/>
            <a:ext cx="384422" cy="480566"/>
            <a:chOff x="0" y="0"/>
            <a:chExt cx="512563" cy="640755"/>
          </a:xfrm>
        </p:grpSpPr>
        <p:sp>
          <p:nvSpPr>
            <p:cNvPr name="Freeform 24" id="24" descr="preencoded.png"/>
            <p:cNvSpPr/>
            <p:nvPr/>
          </p:nvSpPr>
          <p:spPr>
            <a:xfrm flipH="false" flipV="false" rot="0">
              <a:off x="0" y="0"/>
              <a:ext cx="512572" cy="640715"/>
            </a:xfrm>
            <a:custGeom>
              <a:avLst/>
              <a:gdLst/>
              <a:ahLst/>
              <a:cxnLst/>
              <a:rect r="r" b="b" t="t" l="l"/>
              <a:pathLst>
                <a:path h="640715" w="512572">
                  <a:moveTo>
                    <a:pt x="0" y="0"/>
                  </a:moveTo>
                  <a:lnTo>
                    <a:pt x="512572" y="0"/>
                  </a:lnTo>
                  <a:lnTo>
                    <a:pt x="512572" y="640715"/>
                  </a:lnTo>
                  <a:lnTo>
                    <a:pt x="0" y="640715"/>
                  </a:lnTo>
                  <a:lnTo>
                    <a:pt x="0" y="0"/>
                  </a:lnTo>
                  <a:close/>
                </a:path>
              </a:pathLst>
            </a:custGeom>
            <a:blipFill>
              <a:blip r:embed="rId9"/>
              <a:stretch>
                <a:fillRect l="-4" t="0" r="-2" b="-6"/>
              </a:stretch>
            </a:blipFill>
          </p:spPr>
        </p:sp>
      </p:grpSp>
      <p:grpSp>
        <p:nvGrpSpPr>
          <p:cNvPr name="Group 25" id="25"/>
          <p:cNvGrpSpPr/>
          <p:nvPr/>
        </p:nvGrpSpPr>
        <p:grpSpPr>
          <a:xfrm rot="0">
            <a:off x="7284095" y="8217098"/>
            <a:ext cx="3204121" cy="407640"/>
            <a:chOff x="0" y="0"/>
            <a:chExt cx="4272161" cy="543520"/>
          </a:xfrm>
        </p:grpSpPr>
        <p:sp>
          <p:nvSpPr>
            <p:cNvPr name="Freeform 26" id="26"/>
            <p:cNvSpPr/>
            <p:nvPr/>
          </p:nvSpPr>
          <p:spPr>
            <a:xfrm flipH="false" flipV="false" rot="0">
              <a:off x="0" y="0"/>
              <a:ext cx="4272161" cy="543520"/>
            </a:xfrm>
            <a:custGeom>
              <a:avLst/>
              <a:gdLst/>
              <a:ahLst/>
              <a:cxnLst/>
              <a:rect r="r" b="b" t="t" l="l"/>
              <a:pathLst>
                <a:path h="543520" w="4272161">
                  <a:moveTo>
                    <a:pt x="0" y="0"/>
                  </a:moveTo>
                  <a:lnTo>
                    <a:pt x="4272161" y="0"/>
                  </a:lnTo>
                  <a:lnTo>
                    <a:pt x="4272161" y="543520"/>
                  </a:lnTo>
                  <a:lnTo>
                    <a:pt x="0" y="543520"/>
                  </a:lnTo>
                  <a:close/>
                </a:path>
              </a:pathLst>
            </a:custGeom>
            <a:solidFill>
              <a:srgbClr val="000000">
                <a:alpha val="0"/>
              </a:srgbClr>
            </a:solidFill>
          </p:spPr>
        </p:sp>
        <p:sp>
          <p:nvSpPr>
            <p:cNvPr name="TextBox 27" id="27"/>
            <p:cNvSpPr txBox="true"/>
            <p:nvPr/>
          </p:nvSpPr>
          <p:spPr>
            <a:xfrm>
              <a:off x="0" y="-19050"/>
              <a:ext cx="4272161" cy="562570"/>
            </a:xfrm>
            <a:prstGeom prst="rect">
              <a:avLst/>
            </a:prstGeom>
          </p:spPr>
          <p:txBody>
            <a:bodyPr anchor="t" rtlCol="false" tIns="0" lIns="0" bIns="0" rIns="0"/>
            <a:lstStyle/>
            <a:p>
              <a:pPr algn="l">
                <a:lnSpc>
                  <a:spcPts val="3124"/>
                </a:lnSpc>
              </a:pPr>
              <a:r>
                <a:rPr lang="en-US" sz="2499">
                  <a:solidFill>
                    <a:srgbClr val="FFE5E5"/>
                  </a:solidFill>
                  <a:latin typeface="Dela Gothic One"/>
                  <a:ea typeface="Dela Gothic One"/>
                  <a:cs typeface="Dela Gothic One"/>
                  <a:sym typeface="Dela Gothic One"/>
                </a:rPr>
                <a:t>Preprocessing</a:t>
              </a:r>
            </a:p>
          </p:txBody>
        </p:sp>
      </p:grpSp>
      <p:grpSp>
        <p:nvGrpSpPr>
          <p:cNvPr name="Group 28" id="28"/>
          <p:cNvGrpSpPr/>
          <p:nvPr/>
        </p:nvGrpSpPr>
        <p:grpSpPr>
          <a:xfrm rot="0">
            <a:off x="7284095" y="8713589"/>
            <a:ext cx="4510980" cy="836116"/>
            <a:chOff x="0" y="0"/>
            <a:chExt cx="6014640" cy="1114821"/>
          </a:xfrm>
        </p:grpSpPr>
        <p:sp>
          <p:nvSpPr>
            <p:cNvPr name="Freeform 29" id="29"/>
            <p:cNvSpPr/>
            <p:nvPr/>
          </p:nvSpPr>
          <p:spPr>
            <a:xfrm flipH="false" flipV="false" rot="0">
              <a:off x="0" y="0"/>
              <a:ext cx="6014640" cy="1114821"/>
            </a:xfrm>
            <a:custGeom>
              <a:avLst/>
              <a:gdLst/>
              <a:ahLst/>
              <a:cxnLst/>
              <a:rect r="r" b="b" t="t" l="l"/>
              <a:pathLst>
                <a:path h="1114821" w="6014640">
                  <a:moveTo>
                    <a:pt x="0" y="0"/>
                  </a:moveTo>
                  <a:lnTo>
                    <a:pt x="6014640" y="0"/>
                  </a:lnTo>
                  <a:lnTo>
                    <a:pt x="6014640" y="1114821"/>
                  </a:lnTo>
                  <a:lnTo>
                    <a:pt x="0" y="1114821"/>
                  </a:lnTo>
                  <a:close/>
                </a:path>
              </a:pathLst>
            </a:custGeom>
            <a:solidFill>
              <a:srgbClr val="000000">
                <a:alpha val="0"/>
              </a:srgbClr>
            </a:solidFill>
          </p:spPr>
        </p:sp>
        <p:sp>
          <p:nvSpPr>
            <p:cNvPr name="TextBox 30" id="30"/>
            <p:cNvSpPr txBox="true"/>
            <p:nvPr/>
          </p:nvSpPr>
          <p:spPr>
            <a:xfrm>
              <a:off x="0" y="-76200"/>
              <a:ext cx="6014640" cy="1191021"/>
            </a:xfrm>
            <a:prstGeom prst="rect">
              <a:avLst/>
            </a:prstGeom>
          </p:spPr>
          <p:txBody>
            <a:bodyPr anchor="t" rtlCol="false" tIns="0" lIns="0" bIns="0" rIns="0"/>
            <a:lstStyle/>
            <a:p>
              <a:pPr algn="l">
                <a:lnSpc>
                  <a:spcPts val="3062"/>
                </a:lnSpc>
              </a:pPr>
              <a:r>
                <a:rPr lang="en-US" sz="1874">
                  <a:solidFill>
                    <a:srgbClr val="FFE5E5"/>
                  </a:solidFill>
                  <a:latin typeface="DM Sans"/>
                  <a:ea typeface="DM Sans"/>
                  <a:cs typeface="DM Sans"/>
                  <a:sym typeface="DM Sans"/>
                </a:rPr>
                <a:t>Text cleaning, tokenization, addressing class imbalance</a:t>
              </a:r>
            </a:p>
          </p:txBody>
        </p:sp>
      </p:grpSp>
      <p:sp>
        <p:nvSpPr>
          <p:cNvPr name="Freeform 31" id="31"/>
          <p:cNvSpPr/>
          <p:nvPr/>
        </p:nvSpPr>
        <p:spPr>
          <a:xfrm flipH="false" flipV="false" rot="0">
            <a:off x="12033796" y="8219480"/>
            <a:ext cx="557403" cy="557403"/>
          </a:xfrm>
          <a:custGeom>
            <a:avLst/>
            <a:gdLst/>
            <a:ahLst/>
            <a:cxnLst/>
            <a:rect r="r" b="b" t="t" l="l"/>
            <a:pathLst>
              <a:path h="557403" w="557403">
                <a:moveTo>
                  <a:pt x="0" y="0"/>
                </a:moveTo>
                <a:lnTo>
                  <a:pt x="557403" y="0"/>
                </a:lnTo>
                <a:lnTo>
                  <a:pt x="557403" y="557403"/>
                </a:lnTo>
                <a:lnTo>
                  <a:pt x="0" y="5574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2" id="32"/>
          <p:cNvGrpSpPr/>
          <p:nvPr/>
        </p:nvGrpSpPr>
        <p:grpSpPr>
          <a:xfrm rot="0">
            <a:off x="12120190" y="8257802"/>
            <a:ext cx="384422" cy="480566"/>
            <a:chOff x="0" y="0"/>
            <a:chExt cx="512563" cy="640755"/>
          </a:xfrm>
        </p:grpSpPr>
        <p:sp>
          <p:nvSpPr>
            <p:cNvPr name="Freeform 33" id="33" descr="preencoded.png"/>
            <p:cNvSpPr/>
            <p:nvPr/>
          </p:nvSpPr>
          <p:spPr>
            <a:xfrm flipH="false" flipV="false" rot="0">
              <a:off x="0" y="0"/>
              <a:ext cx="512572" cy="640715"/>
            </a:xfrm>
            <a:custGeom>
              <a:avLst/>
              <a:gdLst/>
              <a:ahLst/>
              <a:cxnLst/>
              <a:rect r="r" b="b" t="t" l="l"/>
              <a:pathLst>
                <a:path h="640715" w="512572">
                  <a:moveTo>
                    <a:pt x="0" y="0"/>
                  </a:moveTo>
                  <a:lnTo>
                    <a:pt x="512572" y="0"/>
                  </a:lnTo>
                  <a:lnTo>
                    <a:pt x="512572" y="640715"/>
                  </a:lnTo>
                  <a:lnTo>
                    <a:pt x="0" y="640715"/>
                  </a:lnTo>
                  <a:lnTo>
                    <a:pt x="0" y="0"/>
                  </a:lnTo>
                  <a:close/>
                </a:path>
              </a:pathLst>
            </a:custGeom>
            <a:blipFill>
              <a:blip r:embed="rId10"/>
              <a:stretch>
                <a:fillRect l="-4" t="0" r="-2" b="-6"/>
              </a:stretch>
            </a:blipFill>
          </p:spPr>
        </p:sp>
      </p:grpSp>
      <p:grpSp>
        <p:nvGrpSpPr>
          <p:cNvPr name="Group 34" id="34"/>
          <p:cNvGrpSpPr/>
          <p:nvPr/>
        </p:nvGrpSpPr>
        <p:grpSpPr>
          <a:xfrm rot="0">
            <a:off x="12829878" y="8217098"/>
            <a:ext cx="3440460" cy="407640"/>
            <a:chOff x="0" y="0"/>
            <a:chExt cx="4587280" cy="543520"/>
          </a:xfrm>
        </p:grpSpPr>
        <p:sp>
          <p:nvSpPr>
            <p:cNvPr name="Freeform 35" id="35"/>
            <p:cNvSpPr/>
            <p:nvPr/>
          </p:nvSpPr>
          <p:spPr>
            <a:xfrm flipH="false" flipV="false" rot="0">
              <a:off x="0" y="0"/>
              <a:ext cx="4587280" cy="543520"/>
            </a:xfrm>
            <a:custGeom>
              <a:avLst/>
              <a:gdLst/>
              <a:ahLst/>
              <a:cxnLst/>
              <a:rect r="r" b="b" t="t" l="l"/>
              <a:pathLst>
                <a:path h="543520" w="4587280">
                  <a:moveTo>
                    <a:pt x="0" y="0"/>
                  </a:moveTo>
                  <a:lnTo>
                    <a:pt x="4587280" y="0"/>
                  </a:lnTo>
                  <a:lnTo>
                    <a:pt x="4587280" y="543520"/>
                  </a:lnTo>
                  <a:lnTo>
                    <a:pt x="0" y="543520"/>
                  </a:lnTo>
                  <a:close/>
                </a:path>
              </a:pathLst>
            </a:custGeom>
            <a:solidFill>
              <a:srgbClr val="000000">
                <a:alpha val="0"/>
              </a:srgbClr>
            </a:solidFill>
          </p:spPr>
        </p:sp>
        <p:sp>
          <p:nvSpPr>
            <p:cNvPr name="TextBox 36" id="36"/>
            <p:cNvSpPr txBox="true"/>
            <p:nvPr/>
          </p:nvSpPr>
          <p:spPr>
            <a:xfrm>
              <a:off x="0" y="-19050"/>
              <a:ext cx="4587280" cy="562570"/>
            </a:xfrm>
            <a:prstGeom prst="rect">
              <a:avLst/>
            </a:prstGeom>
          </p:spPr>
          <p:txBody>
            <a:bodyPr anchor="t" rtlCol="false" tIns="0" lIns="0" bIns="0" rIns="0"/>
            <a:lstStyle/>
            <a:p>
              <a:pPr algn="l">
                <a:lnSpc>
                  <a:spcPts val="3124"/>
                </a:lnSpc>
              </a:pPr>
              <a:r>
                <a:rPr lang="en-US" sz="2499">
                  <a:solidFill>
                    <a:srgbClr val="FFE5E5"/>
                  </a:solidFill>
                  <a:latin typeface="Dela Gothic One"/>
                  <a:ea typeface="Dela Gothic One"/>
                  <a:cs typeface="Dela Gothic One"/>
                  <a:sym typeface="Dela Gothic One"/>
                </a:rPr>
                <a:t>Privacy Measures</a:t>
              </a:r>
            </a:p>
          </p:txBody>
        </p:sp>
      </p:grpSp>
      <p:grpSp>
        <p:nvGrpSpPr>
          <p:cNvPr name="Group 37" id="37"/>
          <p:cNvGrpSpPr/>
          <p:nvPr/>
        </p:nvGrpSpPr>
        <p:grpSpPr>
          <a:xfrm rot="0">
            <a:off x="12829878" y="8713589"/>
            <a:ext cx="4510980" cy="1111711"/>
            <a:chOff x="0" y="0"/>
            <a:chExt cx="6014640" cy="1482281"/>
          </a:xfrm>
        </p:grpSpPr>
        <p:sp>
          <p:nvSpPr>
            <p:cNvPr name="Freeform 38" id="38"/>
            <p:cNvSpPr/>
            <p:nvPr/>
          </p:nvSpPr>
          <p:spPr>
            <a:xfrm flipH="false" flipV="false" rot="0">
              <a:off x="0" y="0"/>
              <a:ext cx="6014640" cy="1482281"/>
            </a:xfrm>
            <a:custGeom>
              <a:avLst/>
              <a:gdLst/>
              <a:ahLst/>
              <a:cxnLst/>
              <a:rect r="r" b="b" t="t" l="l"/>
              <a:pathLst>
                <a:path h="1482281" w="6014640">
                  <a:moveTo>
                    <a:pt x="0" y="0"/>
                  </a:moveTo>
                  <a:lnTo>
                    <a:pt x="6014640" y="0"/>
                  </a:lnTo>
                  <a:lnTo>
                    <a:pt x="6014640" y="1482281"/>
                  </a:lnTo>
                  <a:lnTo>
                    <a:pt x="0" y="1482281"/>
                  </a:lnTo>
                  <a:close/>
                </a:path>
              </a:pathLst>
            </a:custGeom>
            <a:solidFill>
              <a:srgbClr val="000000">
                <a:alpha val="0"/>
              </a:srgbClr>
            </a:solidFill>
          </p:spPr>
        </p:sp>
        <p:sp>
          <p:nvSpPr>
            <p:cNvPr name="TextBox 39" id="39"/>
            <p:cNvSpPr txBox="true"/>
            <p:nvPr/>
          </p:nvSpPr>
          <p:spPr>
            <a:xfrm>
              <a:off x="0" y="-76200"/>
              <a:ext cx="6014640" cy="1558481"/>
            </a:xfrm>
            <a:prstGeom prst="rect">
              <a:avLst/>
            </a:prstGeom>
          </p:spPr>
          <p:txBody>
            <a:bodyPr anchor="t" rtlCol="false" tIns="0" lIns="0" bIns="0" rIns="0"/>
            <a:lstStyle/>
            <a:p>
              <a:pPr algn="l" marL="404597" indent="-202299" lvl="1">
                <a:lnSpc>
                  <a:spcPts val="3060"/>
                </a:lnSpc>
                <a:buFont typeface="Arial"/>
                <a:buChar char="•"/>
              </a:pPr>
              <a:r>
                <a:rPr lang="en-US" sz="1874">
                  <a:solidFill>
                    <a:srgbClr val="FFE5E5"/>
                  </a:solidFill>
                  <a:latin typeface="DM Sans"/>
                  <a:ea typeface="DM Sans"/>
                  <a:cs typeface="DM Sans"/>
                  <a:sym typeface="DM Sans"/>
                </a:rPr>
                <a:t>A</a:t>
              </a:r>
              <a:r>
                <a:rPr lang="en-US" sz="1874">
                  <a:solidFill>
                    <a:srgbClr val="FFE5E5"/>
                  </a:solidFill>
                  <a:latin typeface="DM Sans"/>
                  <a:ea typeface="DM Sans"/>
                  <a:cs typeface="DM Sans"/>
                  <a:sym typeface="DM Sans"/>
                </a:rPr>
                <a:t>nonymized user IDs, no PII stored</a:t>
              </a:r>
            </a:p>
            <a:p>
              <a:pPr algn="l" marL="404597" indent="-202298" lvl="1">
                <a:lnSpc>
                  <a:spcPts val="3062"/>
                </a:lnSpc>
                <a:buFont typeface="Arial"/>
                <a:buChar char="•"/>
              </a:pPr>
              <a:r>
                <a:rPr lang="en-US" sz="1874">
                  <a:solidFill>
                    <a:srgbClr val="FFE5E5"/>
                  </a:solidFill>
                  <a:latin typeface="DM Sans"/>
                  <a:ea typeface="DM Sans"/>
                  <a:cs typeface="DM Sans"/>
                  <a:sym typeface="DM Sans"/>
                </a:rPr>
                <a:t>Data hashing and secure key management</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A0A0A">
                <a:alpha val="81176"/>
              </a:srgbClr>
            </a:solidFill>
          </p:spPr>
        </p:sp>
      </p:grpSp>
      <p:grpSp>
        <p:nvGrpSpPr>
          <p:cNvPr name="Group 6" id="6"/>
          <p:cNvGrpSpPr/>
          <p:nvPr/>
        </p:nvGrpSpPr>
        <p:grpSpPr>
          <a:xfrm rot="0">
            <a:off x="918121" y="714226"/>
            <a:ext cx="8595122" cy="567929"/>
            <a:chOff x="0" y="0"/>
            <a:chExt cx="11460163" cy="757238"/>
          </a:xfrm>
        </p:grpSpPr>
        <p:sp>
          <p:nvSpPr>
            <p:cNvPr name="Freeform 7" id="7"/>
            <p:cNvSpPr/>
            <p:nvPr/>
          </p:nvSpPr>
          <p:spPr>
            <a:xfrm flipH="false" flipV="false" rot="0">
              <a:off x="0" y="0"/>
              <a:ext cx="11460162" cy="757238"/>
            </a:xfrm>
            <a:custGeom>
              <a:avLst/>
              <a:gdLst/>
              <a:ahLst/>
              <a:cxnLst/>
              <a:rect r="r" b="b" t="t" l="l"/>
              <a:pathLst>
                <a:path h="757238" w="11460162">
                  <a:moveTo>
                    <a:pt x="0" y="0"/>
                  </a:moveTo>
                  <a:lnTo>
                    <a:pt x="11460162" y="0"/>
                  </a:lnTo>
                  <a:lnTo>
                    <a:pt x="11460162" y="757238"/>
                  </a:lnTo>
                  <a:lnTo>
                    <a:pt x="0" y="757238"/>
                  </a:lnTo>
                  <a:close/>
                </a:path>
              </a:pathLst>
            </a:custGeom>
            <a:solidFill>
              <a:srgbClr val="000000">
                <a:alpha val="0"/>
              </a:srgbClr>
            </a:solidFill>
          </p:spPr>
        </p:sp>
        <p:sp>
          <p:nvSpPr>
            <p:cNvPr name="TextBox 8" id="8"/>
            <p:cNvSpPr txBox="true"/>
            <p:nvPr/>
          </p:nvSpPr>
          <p:spPr>
            <a:xfrm>
              <a:off x="0" y="-9525"/>
              <a:ext cx="11460163" cy="766763"/>
            </a:xfrm>
            <a:prstGeom prst="rect">
              <a:avLst/>
            </a:prstGeom>
          </p:spPr>
          <p:txBody>
            <a:bodyPr anchor="t" rtlCol="false" tIns="0" lIns="0" bIns="0" rIns="0"/>
            <a:lstStyle/>
            <a:p>
              <a:pPr algn="l">
                <a:lnSpc>
                  <a:spcPts val="4375"/>
                </a:lnSpc>
              </a:pPr>
              <a:r>
                <a:rPr lang="en-US" sz="3500">
                  <a:solidFill>
                    <a:srgbClr val="FAEBEB"/>
                  </a:solidFill>
                  <a:latin typeface="Dela Gothic One"/>
                  <a:ea typeface="Dela Gothic One"/>
                  <a:cs typeface="Dela Gothic One"/>
                  <a:sym typeface="Dela Gothic One"/>
                </a:rPr>
                <a:t>Methodology &amp; Algorithm Design</a:t>
              </a:r>
            </a:p>
          </p:txBody>
        </p:sp>
      </p:grpSp>
      <p:grpSp>
        <p:nvGrpSpPr>
          <p:cNvPr name="Group 9" id="9"/>
          <p:cNvGrpSpPr/>
          <p:nvPr/>
        </p:nvGrpSpPr>
        <p:grpSpPr>
          <a:xfrm rot="0">
            <a:off x="9134475" y="1623120"/>
            <a:ext cx="19050" cy="4517993"/>
            <a:chOff x="0" y="0"/>
            <a:chExt cx="25400" cy="6023991"/>
          </a:xfrm>
        </p:grpSpPr>
        <p:sp>
          <p:nvSpPr>
            <p:cNvPr name="Freeform 10" id="10"/>
            <p:cNvSpPr/>
            <p:nvPr/>
          </p:nvSpPr>
          <p:spPr>
            <a:xfrm flipH="false" flipV="false" rot="0">
              <a:off x="0" y="0"/>
              <a:ext cx="25400" cy="6023991"/>
            </a:xfrm>
            <a:custGeom>
              <a:avLst/>
              <a:gdLst/>
              <a:ahLst/>
              <a:cxnLst/>
              <a:rect r="r" b="b" t="t" l="l"/>
              <a:pathLst>
                <a:path h="6023991" w="25400">
                  <a:moveTo>
                    <a:pt x="0" y="12700"/>
                  </a:moveTo>
                  <a:cubicBezTo>
                    <a:pt x="0" y="5715"/>
                    <a:pt x="5715" y="0"/>
                    <a:pt x="12700" y="0"/>
                  </a:cubicBezTo>
                  <a:cubicBezTo>
                    <a:pt x="19685" y="0"/>
                    <a:pt x="25400" y="5715"/>
                    <a:pt x="25400" y="12700"/>
                  </a:cubicBezTo>
                  <a:lnTo>
                    <a:pt x="25400" y="6011291"/>
                  </a:lnTo>
                  <a:cubicBezTo>
                    <a:pt x="25400" y="6018276"/>
                    <a:pt x="19685" y="6023991"/>
                    <a:pt x="12700" y="6023991"/>
                  </a:cubicBezTo>
                  <a:cubicBezTo>
                    <a:pt x="5715" y="6023991"/>
                    <a:pt x="0" y="6018276"/>
                    <a:pt x="0" y="6011291"/>
                  </a:cubicBezTo>
                  <a:close/>
                </a:path>
              </a:pathLst>
            </a:custGeom>
            <a:solidFill>
              <a:srgbClr val="8D2424"/>
            </a:solidFill>
          </p:spPr>
        </p:sp>
      </p:grpSp>
      <p:grpSp>
        <p:nvGrpSpPr>
          <p:cNvPr name="Group 11" id="11"/>
          <p:cNvGrpSpPr/>
          <p:nvPr/>
        </p:nvGrpSpPr>
        <p:grpSpPr>
          <a:xfrm rot="0">
            <a:off x="8459762" y="1996976"/>
            <a:ext cx="511493" cy="19050"/>
            <a:chOff x="0" y="0"/>
            <a:chExt cx="681991" cy="25400"/>
          </a:xfrm>
        </p:grpSpPr>
        <p:sp>
          <p:nvSpPr>
            <p:cNvPr name="Freeform 12" id="12"/>
            <p:cNvSpPr/>
            <p:nvPr/>
          </p:nvSpPr>
          <p:spPr>
            <a:xfrm flipH="false" flipV="false" rot="0">
              <a:off x="0" y="0"/>
              <a:ext cx="681990" cy="25400"/>
            </a:xfrm>
            <a:custGeom>
              <a:avLst/>
              <a:gdLst/>
              <a:ahLst/>
              <a:cxnLst/>
              <a:rect r="r" b="b" t="t" l="l"/>
              <a:pathLst>
                <a:path h="25400" w="681990">
                  <a:moveTo>
                    <a:pt x="0" y="12700"/>
                  </a:moveTo>
                  <a:cubicBezTo>
                    <a:pt x="0" y="5715"/>
                    <a:pt x="5715" y="0"/>
                    <a:pt x="12700" y="0"/>
                  </a:cubicBezTo>
                  <a:lnTo>
                    <a:pt x="669290" y="0"/>
                  </a:lnTo>
                  <a:cubicBezTo>
                    <a:pt x="676275" y="0"/>
                    <a:pt x="681990" y="5715"/>
                    <a:pt x="681990" y="12700"/>
                  </a:cubicBezTo>
                  <a:cubicBezTo>
                    <a:pt x="681990" y="19685"/>
                    <a:pt x="676275" y="25400"/>
                    <a:pt x="669290" y="25400"/>
                  </a:cubicBezTo>
                  <a:lnTo>
                    <a:pt x="12700" y="25400"/>
                  </a:lnTo>
                  <a:cubicBezTo>
                    <a:pt x="5715" y="25400"/>
                    <a:pt x="0" y="19685"/>
                    <a:pt x="0" y="12700"/>
                  </a:cubicBezTo>
                  <a:close/>
                </a:path>
              </a:pathLst>
            </a:custGeom>
            <a:solidFill>
              <a:srgbClr val="8D2424"/>
            </a:solidFill>
          </p:spPr>
        </p:sp>
      </p:grpSp>
      <p:sp>
        <p:nvSpPr>
          <p:cNvPr name="Freeform 13" id="13"/>
          <p:cNvSpPr/>
          <p:nvPr/>
        </p:nvSpPr>
        <p:spPr>
          <a:xfrm flipH="false" flipV="false" rot="0">
            <a:off x="8947472" y="1810047"/>
            <a:ext cx="393097" cy="393097"/>
          </a:xfrm>
          <a:custGeom>
            <a:avLst/>
            <a:gdLst/>
            <a:ahLst/>
            <a:cxnLst/>
            <a:rect r="r" b="b" t="t" l="l"/>
            <a:pathLst>
              <a:path h="393097" w="393097">
                <a:moveTo>
                  <a:pt x="0" y="0"/>
                </a:moveTo>
                <a:lnTo>
                  <a:pt x="393097" y="0"/>
                </a:lnTo>
                <a:lnTo>
                  <a:pt x="393097" y="393097"/>
                </a:lnTo>
                <a:lnTo>
                  <a:pt x="0" y="393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9009385" y="1859681"/>
            <a:ext cx="269081" cy="315069"/>
            <a:chOff x="0" y="0"/>
            <a:chExt cx="358775" cy="420092"/>
          </a:xfrm>
        </p:grpSpPr>
        <p:sp>
          <p:nvSpPr>
            <p:cNvPr name="Freeform 15" id="15"/>
            <p:cNvSpPr/>
            <p:nvPr/>
          </p:nvSpPr>
          <p:spPr>
            <a:xfrm flipH="false" flipV="false" rot="0">
              <a:off x="0" y="0"/>
              <a:ext cx="358775" cy="420092"/>
            </a:xfrm>
            <a:custGeom>
              <a:avLst/>
              <a:gdLst/>
              <a:ahLst/>
              <a:cxnLst/>
              <a:rect r="r" b="b" t="t" l="l"/>
              <a:pathLst>
                <a:path h="420092" w="358775">
                  <a:moveTo>
                    <a:pt x="0" y="0"/>
                  </a:moveTo>
                  <a:lnTo>
                    <a:pt x="358775" y="0"/>
                  </a:lnTo>
                  <a:lnTo>
                    <a:pt x="358775" y="420092"/>
                  </a:lnTo>
                  <a:lnTo>
                    <a:pt x="0" y="420092"/>
                  </a:lnTo>
                  <a:close/>
                </a:path>
              </a:pathLst>
            </a:custGeom>
            <a:solidFill>
              <a:srgbClr val="000000">
                <a:alpha val="0"/>
              </a:srgbClr>
            </a:solidFill>
          </p:spPr>
        </p:sp>
        <p:sp>
          <p:nvSpPr>
            <p:cNvPr name="TextBox 16" id="16"/>
            <p:cNvSpPr txBox="true"/>
            <p:nvPr/>
          </p:nvSpPr>
          <p:spPr>
            <a:xfrm>
              <a:off x="0" y="28575"/>
              <a:ext cx="358775" cy="391517"/>
            </a:xfrm>
            <a:prstGeom prst="rect">
              <a:avLst/>
            </a:prstGeom>
          </p:spPr>
          <p:txBody>
            <a:bodyPr anchor="t" rtlCol="false" tIns="0" lIns="0" bIns="0" rIns="0"/>
            <a:lstStyle/>
            <a:p>
              <a:pPr algn="ctr">
                <a:lnSpc>
                  <a:spcPts val="2061"/>
                </a:lnSpc>
              </a:pPr>
              <a:r>
                <a:rPr lang="en-US" sz="2061">
                  <a:solidFill>
                    <a:srgbClr val="FFE5E5"/>
                  </a:solidFill>
                  <a:latin typeface="Dela Gothic One"/>
                  <a:ea typeface="Dela Gothic One"/>
                  <a:cs typeface="Dela Gothic One"/>
                  <a:sym typeface="Dela Gothic One"/>
                </a:rPr>
                <a:t>1</a:t>
              </a:r>
            </a:p>
          </p:txBody>
        </p:sp>
      </p:grpSp>
      <p:grpSp>
        <p:nvGrpSpPr>
          <p:cNvPr name="Group 17" id="17"/>
          <p:cNvGrpSpPr/>
          <p:nvPr/>
        </p:nvGrpSpPr>
        <p:grpSpPr>
          <a:xfrm rot="0">
            <a:off x="6048077" y="1793527"/>
            <a:ext cx="2243435" cy="280244"/>
            <a:chOff x="0" y="0"/>
            <a:chExt cx="2991247" cy="373659"/>
          </a:xfrm>
        </p:grpSpPr>
        <p:sp>
          <p:nvSpPr>
            <p:cNvPr name="Freeform 18" id="18"/>
            <p:cNvSpPr/>
            <p:nvPr/>
          </p:nvSpPr>
          <p:spPr>
            <a:xfrm flipH="false" flipV="false" rot="0">
              <a:off x="0" y="0"/>
              <a:ext cx="2991247" cy="373659"/>
            </a:xfrm>
            <a:custGeom>
              <a:avLst/>
              <a:gdLst/>
              <a:ahLst/>
              <a:cxnLst/>
              <a:rect r="r" b="b" t="t" l="l"/>
              <a:pathLst>
                <a:path h="373659" w="2991247">
                  <a:moveTo>
                    <a:pt x="0" y="0"/>
                  </a:moveTo>
                  <a:lnTo>
                    <a:pt x="2991247" y="0"/>
                  </a:lnTo>
                  <a:lnTo>
                    <a:pt x="2991247" y="373659"/>
                  </a:lnTo>
                  <a:lnTo>
                    <a:pt x="0" y="373659"/>
                  </a:lnTo>
                  <a:close/>
                </a:path>
              </a:pathLst>
            </a:custGeom>
            <a:solidFill>
              <a:srgbClr val="000000">
                <a:alpha val="0"/>
              </a:srgbClr>
            </a:solidFill>
          </p:spPr>
        </p:sp>
        <p:sp>
          <p:nvSpPr>
            <p:cNvPr name="TextBox 19" id="19"/>
            <p:cNvSpPr txBox="true"/>
            <p:nvPr/>
          </p:nvSpPr>
          <p:spPr>
            <a:xfrm>
              <a:off x="0" y="0"/>
              <a:ext cx="2991247" cy="373659"/>
            </a:xfrm>
            <a:prstGeom prst="rect">
              <a:avLst/>
            </a:prstGeom>
          </p:spPr>
          <p:txBody>
            <a:bodyPr anchor="t" rtlCol="false" tIns="0" lIns="0" bIns="0" rIns="0"/>
            <a:lstStyle/>
            <a:p>
              <a:pPr algn="r">
                <a:lnSpc>
                  <a:spcPts val="2187"/>
                </a:lnSpc>
              </a:pPr>
              <a:r>
                <a:rPr lang="en-US" sz="1750">
                  <a:solidFill>
                    <a:srgbClr val="FFE5E5"/>
                  </a:solidFill>
                  <a:latin typeface="Dela Gothic One"/>
                  <a:ea typeface="Dela Gothic One"/>
                  <a:cs typeface="Dela Gothic One"/>
                  <a:sym typeface="Dela Gothic One"/>
                </a:rPr>
                <a:t>Input Capture</a:t>
              </a:r>
            </a:p>
          </p:txBody>
        </p:sp>
      </p:grpSp>
      <p:grpSp>
        <p:nvGrpSpPr>
          <p:cNvPr name="Group 20" id="20"/>
          <p:cNvGrpSpPr/>
          <p:nvPr/>
        </p:nvGrpSpPr>
        <p:grpSpPr>
          <a:xfrm rot="0">
            <a:off x="918121" y="2140297"/>
            <a:ext cx="7373391" cy="308522"/>
            <a:chOff x="0" y="0"/>
            <a:chExt cx="9831188" cy="411362"/>
          </a:xfrm>
        </p:grpSpPr>
        <p:sp>
          <p:nvSpPr>
            <p:cNvPr name="Freeform 21" id="21"/>
            <p:cNvSpPr/>
            <p:nvPr/>
          </p:nvSpPr>
          <p:spPr>
            <a:xfrm flipH="false" flipV="false" rot="0">
              <a:off x="0" y="0"/>
              <a:ext cx="9831188" cy="411362"/>
            </a:xfrm>
            <a:custGeom>
              <a:avLst/>
              <a:gdLst/>
              <a:ahLst/>
              <a:cxnLst/>
              <a:rect r="r" b="b" t="t" l="l"/>
              <a:pathLst>
                <a:path h="411362" w="9831188">
                  <a:moveTo>
                    <a:pt x="0" y="0"/>
                  </a:moveTo>
                  <a:lnTo>
                    <a:pt x="9831188" y="0"/>
                  </a:lnTo>
                  <a:lnTo>
                    <a:pt x="9831188" y="411362"/>
                  </a:lnTo>
                  <a:lnTo>
                    <a:pt x="0" y="411362"/>
                  </a:lnTo>
                  <a:close/>
                </a:path>
              </a:pathLst>
            </a:custGeom>
            <a:solidFill>
              <a:srgbClr val="000000">
                <a:alpha val="0"/>
              </a:srgbClr>
            </a:solidFill>
          </p:spPr>
        </p:sp>
        <p:sp>
          <p:nvSpPr>
            <p:cNvPr name="TextBox 22" id="22"/>
            <p:cNvSpPr txBox="true"/>
            <p:nvPr/>
          </p:nvSpPr>
          <p:spPr>
            <a:xfrm>
              <a:off x="0" y="-47625"/>
              <a:ext cx="9831188" cy="458987"/>
            </a:xfrm>
            <a:prstGeom prst="rect">
              <a:avLst/>
            </a:prstGeom>
          </p:spPr>
          <p:txBody>
            <a:bodyPr anchor="t" rtlCol="false" tIns="0" lIns="0" bIns="0" rIns="0"/>
            <a:lstStyle/>
            <a:p>
              <a:pPr algn="r">
                <a:lnSpc>
                  <a:spcPts val="2125"/>
                </a:lnSpc>
              </a:pPr>
              <a:r>
                <a:rPr lang="en-US" sz="1312">
                  <a:solidFill>
                    <a:srgbClr val="FFE5E5"/>
                  </a:solidFill>
                  <a:latin typeface="DM Sans"/>
                  <a:ea typeface="DM Sans"/>
                  <a:cs typeface="DM Sans"/>
                  <a:sym typeface="DM Sans"/>
                </a:rPr>
                <a:t>Users enter text or voice data via a web/mobile interface.</a:t>
              </a:r>
            </a:p>
          </p:txBody>
        </p:sp>
      </p:grpSp>
      <p:grpSp>
        <p:nvGrpSpPr>
          <p:cNvPr name="Group 23" id="23"/>
          <p:cNvGrpSpPr/>
          <p:nvPr/>
        </p:nvGrpSpPr>
        <p:grpSpPr>
          <a:xfrm rot="0">
            <a:off x="9316715" y="2849315"/>
            <a:ext cx="511493" cy="19050"/>
            <a:chOff x="0" y="0"/>
            <a:chExt cx="681991" cy="25400"/>
          </a:xfrm>
        </p:grpSpPr>
        <p:sp>
          <p:nvSpPr>
            <p:cNvPr name="Freeform 24" id="24"/>
            <p:cNvSpPr/>
            <p:nvPr/>
          </p:nvSpPr>
          <p:spPr>
            <a:xfrm flipH="false" flipV="false" rot="0">
              <a:off x="0" y="0"/>
              <a:ext cx="681990" cy="25400"/>
            </a:xfrm>
            <a:custGeom>
              <a:avLst/>
              <a:gdLst/>
              <a:ahLst/>
              <a:cxnLst/>
              <a:rect r="r" b="b" t="t" l="l"/>
              <a:pathLst>
                <a:path h="25400" w="681990">
                  <a:moveTo>
                    <a:pt x="0" y="12700"/>
                  </a:moveTo>
                  <a:cubicBezTo>
                    <a:pt x="0" y="5715"/>
                    <a:pt x="5715" y="0"/>
                    <a:pt x="12700" y="0"/>
                  </a:cubicBezTo>
                  <a:lnTo>
                    <a:pt x="669290" y="0"/>
                  </a:lnTo>
                  <a:cubicBezTo>
                    <a:pt x="676275" y="0"/>
                    <a:pt x="681990" y="5715"/>
                    <a:pt x="681990" y="12700"/>
                  </a:cubicBezTo>
                  <a:cubicBezTo>
                    <a:pt x="681990" y="19685"/>
                    <a:pt x="676275" y="25400"/>
                    <a:pt x="669290" y="25400"/>
                  </a:cubicBezTo>
                  <a:lnTo>
                    <a:pt x="12700" y="25400"/>
                  </a:lnTo>
                  <a:cubicBezTo>
                    <a:pt x="5715" y="25400"/>
                    <a:pt x="0" y="19685"/>
                    <a:pt x="0" y="12700"/>
                  </a:cubicBezTo>
                  <a:close/>
                </a:path>
              </a:pathLst>
            </a:custGeom>
            <a:solidFill>
              <a:srgbClr val="8D2424"/>
            </a:solidFill>
          </p:spPr>
        </p:sp>
      </p:grpSp>
      <p:sp>
        <p:nvSpPr>
          <p:cNvPr name="Freeform 25" id="25"/>
          <p:cNvSpPr/>
          <p:nvPr/>
        </p:nvSpPr>
        <p:spPr>
          <a:xfrm flipH="false" flipV="false" rot="0">
            <a:off x="8947472" y="2662386"/>
            <a:ext cx="393097" cy="393097"/>
          </a:xfrm>
          <a:custGeom>
            <a:avLst/>
            <a:gdLst/>
            <a:ahLst/>
            <a:cxnLst/>
            <a:rect r="r" b="b" t="t" l="l"/>
            <a:pathLst>
              <a:path h="393097" w="393097">
                <a:moveTo>
                  <a:pt x="0" y="0"/>
                </a:moveTo>
                <a:lnTo>
                  <a:pt x="393097" y="0"/>
                </a:lnTo>
                <a:lnTo>
                  <a:pt x="393097" y="393097"/>
                </a:lnTo>
                <a:lnTo>
                  <a:pt x="0" y="393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6" id="26"/>
          <p:cNvGrpSpPr/>
          <p:nvPr/>
        </p:nvGrpSpPr>
        <p:grpSpPr>
          <a:xfrm rot="0">
            <a:off x="9009385" y="2712020"/>
            <a:ext cx="269081" cy="315069"/>
            <a:chOff x="0" y="0"/>
            <a:chExt cx="358775" cy="420092"/>
          </a:xfrm>
        </p:grpSpPr>
        <p:sp>
          <p:nvSpPr>
            <p:cNvPr name="Freeform 27" id="27"/>
            <p:cNvSpPr/>
            <p:nvPr/>
          </p:nvSpPr>
          <p:spPr>
            <a:xfrm flipH="false" flipV="false" rot="0">
              <a:off x="0" y="0"/>
              <a:ext cx="358775" cy="420092"/>
            </a:xfrm>
            <a:custGeom>
              <a:avLst/>
              <a:gdLst/>
              <a:ahLst/>
              <a:cxnLst/>
              <a:rect r="r" b="b" t="t" l="l"/>
              <a:pathLst>
                <a:path h="420092" w="358775">
                  <a:moveTo>
                    <a:pt x="0" y="0"/>
                  </a:moveTo>
                  <a:lnTo>
                    <a:pt x="358775" y="0"/>
                  </a:lnTo>
                  <a:lnTo>
                    <a:pt x="358775" y="420092"/>
                  </a:lnTo>
                  <a:lnTo>
                    <a:pt x="0" y="420092"/>
                  </a:lnTo>
                  <a:close/>
                </a:path>
              </a:pathLst>
            </a:custGeom>
            <a:solidFill>
              <a:srgbClr val="000000">
                <a:alpha val="0"/>
              </a:srgbClr>
            </a:solidFill>
          </p:spPr>
        </p:sp>
        <p:sp>
          <p:nvSpPr>
            <p:cNvPr name="TextBox 28" id="28"/>
            <p:cNvSpPr txBox="true"/>
            <p:nvPr/>
          </p:nvSpPr>
          <p:spPr>
            <a:xfrm>
              <a:off x="0" y="28575"/>
              <a:ext cx="358775" cy="391517"/>
            </a:xfrm>
            <a:prstGeom prst="rect">
              <a:avLst/>
            </a:prstGeom>
          </p:spPr>
          <p:txBody>
            <a:bodyPr anchor="t" rtlCol="false" tIns="0" lIns="0" bIns="0" rIns="0"/>
            <a:lstStyle/>
            <a:p>
              <a:pPr algn="ctr">
                <a:lnSpc>
                  <a:spcPts val="2061"/>
                </a:lnSpc>
              </a:pPr>
              <a:r>
                <a:rPr lang="en-US" sz="2061">
                  <a:solidFill>
                    <a:srgbClr val="FFE5E5"/>
                  </a:solidFill>
                  <a:latin typeface="Dela Gothic One"/>
                  <a:ea typeface="Dela Gothic One"/>
                  <a:cs typeface="Dela Gothic One"/>
                  <a:sym typeface="Dela Gothic One"/>
                </a:rPr>
                <a:t>2</a:t>
              </a:r>
            </a:p>
          </p:txBody>
        </p:sp>
      </p:grpSp>
      <p:grpSp>
        <p:nvGrpSpPr>
          <p:cNvPr name="Group 29" id="29"/>
          <p:cNvGrpSpPr/>
          <p:nvPr/>
        </p:nvGrpSpPr>
        <p:grpSpPr>
          <a:xfrm rot="0">
            <a:off x="9996488" y="2645866"/>
            <a:ext cx="4071491" cy="280244"/>
            <a:chOff x="0" y="0"/>
            <a:chExt cx="5428655" cy="373659"/>
          </a:xfrm>
        </p:grpSpPr>
        <p:sp>
          <p:nvSpPr>
            <p:cNvPr name="Freeform 30" id="30"/>
            <p:cNvSpPr/>
            <p:nvPr/>
          </p:nvSpPr>
          <p:spPr>
            <a:xfrm flipH="false" flipV="false" rot="0">
              <a:off x="0" y="0"/>
              <a:ext cx="5428655" cy="373659"/>
            </a:xfrm>
            <a:custGeom>
              <a:avLst/>
              <a:gdLst/>
              <a:ahLst/>
              <a:cxnLst/>
              <a:rect r="r" b="b" t="t" l="l"/>
              <a:pathLst>
                <a:path h="373659" w="5428655">
                  <a:moveTo>
                    <a:pt x="0" y="0"/>
                  </a:moveTo>
                  <a:lnTo>
                    <a:pt x="5428655" y="0"/>
                  </a:lnTo>
                  <a:lnTo>
                    <a:pt x="5428655" y="373659"/>
                  </a:lnTo>
                  <a:lnTo>
                    <a:pt x="0" y="373659"/>
                  </a:lnTo>
                  <a:close/>
                </a:path>
              </a:pathLst>
            </a:custGeom>
            <a:solidFill>
              <a:srgbClr val="000000">
                <a:alpha val="0"/>
              </a:srgbClr>
            </a:solidFill>
          </p:spPr>
        </p:sp>
        <p:sp>
          <p:nvSpPr>
            <p:cNvPr name="TextBox 31" id="31"/>
            <p:cNvSpPr txBox="true"/>
            <p:nvPr/>
          </p:nvSpPr>
          <p:spPr>
            <a:xfrm>
              <a:off x="0" y="0"/>
              <a:ext cx="5428655" cy="373659"/>
            </a:xfrm>
            <a:prstGeom prst="rect">
              <a:avLst/>
            </a:prstGeom>
          </p:spPr>
          <p:txBody>
            <a:bodyPr anchor="t" rtlCol="false" tIns="0" lIns="0" bIns="0" rIns="0"/>
            <a:lstStyle/>
            <a:p>
              <a:pPr algn="l">
                <a:lnSpc>
                  <a:spcPts val="2187"/>
                </a:lnSpc>
              </a:pPr>
              <a:r>
                <a:rPr lang="en-US" sz="1750">
                  <a:solidFill>
                    <a:srgbClr val="FFE5E5"/>
                  </a:solidFill>
                  <a:latin typeface="Dela Gothic One"/>
                  <a:ea typeface="Dela Gothic One"/>
                  <a:cs typeface="Dela Gothic One"/>
                  <a:sym typeface="Dela Gothic One"/>
                </a:rPr>
                <a:t>NLP-Based Emotion Detection</a:t>
              </a:r>
            </a:p>
          </p:txBody>
        </p:sp>
      </p:grpSp>
      <p:grpSp>
        <p:nvGrpSpPr>
          <p:cNvPr name="Group 32" id="32"/>
          <p:cNvGrpSpPr/>
          <p:nvPr/>
        </p:nvGrpSpPr>
        <p:grpSpPr>
          <a:xfrm rot="0">
            <a:off x="9996488" y="2992636"/>
            <a:ext cx="7373391" cy="308522"/>
            <a:chOff x="0" y="0"/>
            <a:chExt cx="9831188" cy="411362"/>
          </a:xfrm>
        </p:grpSpPr>
        <p:sp>
          <p:nvSpPr>
            <p:cNvPr name="Freeform 33" id="33"/>
            <p:cNvSpPr/>
            <p:nvPr/>
          </p:nvSpPr>
          <p:spPr>
            <a:xfrm flipH="false" flipV="false" rot="0">
              <a:off x="0" y="0"/>
              <a:ext cx="9831188" cy="411362"/>
            </a:xfrm>
            <a:custGeom>
              <a:avLst/>
              <a:gdLst/>
              <a:ahLst/>
              <a:cxnLst/>
              <a:rect r="r" b="b" t="t" l="l"/>
              <a:pathLst>
                <a:path h="411362" w="9831188">
                  <a:moveTo>
                    <a:pt x="0" y="0"/>
                  </a:moveTo>
                  <a:lnTo>
                    <a:pt x="9831188" y="0"/>
                  </a:lnTo>
                  <a:lnTo>
                    <a:pt x="9831188" y="411362"/>
                  </a:lnTo>
                  <a:lnTo>
                    <a:pt x="0" y="411362"/>
                  </a:lnTo>
                  <a:close/>
                </a:path>
              </a:pathLst>
            </a:custGeom>
            <a:solidFill>
              <a:srgbClr val="000000">
                <a:alpha val="0"/>
              </a:srgbClr>
            </a:solidFill>
          </p:spPr>
        </p:sp>
        <p:sp>
          <p:nvSpPr>
            <p:cNvPr name="TextBox 34" id="34"/>
            <p:cNvSpPr txBox="true"/>
            <p:nvPr/>
          </p:nvSpPr>
          <p:spPr>
            <a:xfrm>
              <a:off x="0" y="-47625"/>
              <a:ext cx="9831188" cy="458987"/>
            </a:xfrm>
            <a:prstGeom prst="rect">
              <a:avLst/>
            </a:prstGeom>
          </p:spPr>
          <p:txBody>
            <a:bodyPr anchor="t" rtlCol="false" tIns="0" lIns="0" bIns="0" rIns="0"/>
            <a:lstStyle/>
            <a:p>
              <a:pPr algn="l">
                <a:lnSpc>
                  <a:spcPts val="2125"/>
                </a:lnSpc>
              </a:pPr>
              <a:r>
                <a:rPr lang="en-US" sz="1312">
                  <a:solidFill>
                    <a:srgbClr val="FFE5E5"/>
                  </a:solidFill>
                  <a:latin typeface="DM Sans"/>
                  <a:ea typeface="DM Sans"/>
                  <a:cs typeface="DM Sans"/>
                  <a:sym typeface="DM Sans"/>
                </a:rPr>
                <a:t>Use a fine-tuned transformer (DistilBERT/RoBERTa) for classification.</a:t>
              </a:r>
            </a:p>
          </p:txBody>
        </p:sp>
      </p:grpSp>
      <p:grpSp>
        <p:nvGrpSpPr>
          <p:cNvPr name="Group 35" id="35"/>
          <p:cNvGrpSpPr/>
          <p:nvPr/>
        </p:nvGrpSpPr>
        <p:grpSpPr>
          <a:xfrm rot="0">
            <a:off x="8459762" y="3616524"/>
            <a:ext cx="511493" cy="19050"/>
            <a:chOff x="0" y="0"/>
            <a:chExt cx="681991" cy="25400"/>
          </a:xfrm>
        </p:grpSpPr>
        <p:sp>
          <p:nvSpPr>
            <p:cNvPr name="Freeform 36" id="36"/>
            <p:cNvSpPr/>
            <p:nvPr/>
          </p:nvSpPr>
          <p:spPr>
            <a:xfrm flipH="false" flipV="false" rot="0">
              <a:off x="0" y="0"/>
              <a:ext cx="681990" cy="25400"/>
            </a:xfrm>
            <a:custGeom>
              <a:avLst/>
              <a:gdLst/>
              <a:ahLst/>
              <a:cxnLst/>
              <a:rect r="r" b="b" t="t" l="l"/>
              <a:pathLst>
                <a:path h="25400" w="681990">
                  <a:moveTo>
                    <a:pt x="0" y="12700"/>
                  </a:moveTo>
                  <a:cubicBezTo>
                    <a:pt x="0" y="5715"/>
                    <a:pt x="5715" y="0"/>
                    <a:pt x="12700" y="0"/>
                  </a:cubicBezTo>
                  <a:lnTo>
                    <a:pt x="669290" y="0"/>
                  </a:lnTo>
                  <a:cubicBezTo>
                    <a:pt x="676275" y="0"/>
                    <a:pt x="681990" y="5715"/>
                    <a:pt x="681990" y="12700"/>
                  </a:cubicBezTo>
                  <a:cubicBezTo>
                    <a:pt x="681990" y="19685"/>
                    <a:pt x="676275" y="25400"/>
                    <a:pt x="669290" y="25400"/>
                  </a:cubicBezTo>
                  <a:lnTo>
                    <a:pt x="12700" y="25400"/>
                  </a:lnTo>
                  <a:cubicBezTo>
                    <a:pt x="5715" y="25400"/>
                    <a:pt x="0" y="19685"/>
                    <a:pt x="0" y="12700"/>
                  </a:cubicBezTo>
                  <a:close/>
                </a:path>
              </a:pathLst>
            </a:custGeom>
            <a:solidFill>
              <a:srgbClr val="8D2424"/>
            </a:solidFill>
          </p:spPr>
        </p:sp>
      </p:grpSp>
      <p:sp>
        <p:nvSpPr>
          <p:cNvPr name="Freeform 37" id="37"/>
          <p:cNvSpPr/>
          <p:nvPr/>
        </p:nvSpPr>
        <p:spPr>
          <a:xfrm flipH="false" flipV="false" rot="0">
            <a:off x="8947472" y="3429595"/>
            <a:ext cx="393097" cy="393097"/>
          </a:xfrm>
          <a:custGeom>
            <a:avLst/>
            <a:gdLst/>
            <a:ahLst/>
            <a:cxnLst/>
            <a:rect r="r" b="b" t="t" l="l"/>
            <a:pathLst>
              <a:path h="393097" w="393097">
                <a:moveTo>
                  <a:pt x="0" y="0"/>
                </a:moveTo>
                <a:lnTo>
                  <a:pt x="393097" y="0"/>
                </a:lnTo>
                <a:lnTo>
                  <a:pt x="393097" y="393097"/>
                </a:lnTo>
                <a:lnTo>
                  <a:pt x="0" y="393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8" id="38"/>
          <p:cNvGrpSpPr/>
          <p:nvPr/>
        </p:nvGrpSpPr>
        <p:grpSpPr>
          <a:xfrm rot="0">
            <a:off x="9009385" y="3479230"/>
            <a:ext cx="269081" cy="315069"/>
            <a:chOff x="0" y="0"/>
            <a:chExt cx="358775" cy="420092"/>
          </a:xfrm>
        </p:grpSpPr>
        <p:sp>
          <p:nvSpPr>
            <p:cNvPr name="Freeform 39" id="39"/>
            <p:cNvSpPr/>
            <p:nvPr/>
          </p:nvSpPr>
          <p:spPr>
            <a:xfrm flipH="false" flipV="false" rot="0">
              <a:off x="0" y="0"/>
              <a:ext cx="358775" cy="420092"/>
            </a:xfrm>
            <a:custGeom>
              <a:avLst/>
              <a:gdLst/>
              <a:ahLst/>
              <a:cxnLst/>
              <a:rect r="r" b="b" t="t" l="l"/>
              <a:pathLst>
                <a:path h="420092" w="358775">
                  <a:moveTo>
                    <a:pt x="0" y="0"/>
                  </a:moveTo>
                  <a:lnTo>
                    <a:pt x="358775" y="0"/>
                  </a:lnTo>
                  <a:lnTo>
                    <a:pt x="358775" y="420092"/>
                  </a:lnTo>
                  <a:lnTo>
                    <a:pt x="0" y="420092"/>
                  </a:lnTo>
                  <a:close/>
                </a:path>
              </a:pathLst>
            </a:custGeom>
            <a:solidFill>
              <a:srgbClr val="000000">
                <a:alpha val="0"/>
              </a:srgbClr>
            </a:solidFill>
          </p:spPr>
        </p:sp>
        <p:sp>
          <p:nvSpPr>
            <p:cNvPr name="TextBox 40" id="40"/>
            <p:cNvSpPr txBox="true"/>
            <p:nvPr/>
          </p:nvSpPr>
          <p:spPr>
            <a:xfrm>
              <a:off x="0" y="28575"/>
              <a:ext cx="358775" cy="391517"/>
            </a:xfrm>
            <a:prstGeom prst="rect">
              <a:avLst/>
            </a:prstGeom>
          </p:spPr>
          <p:txBody>
            <a:bodyPr anchor="t" rtlCol="false" tIns="0" lIns="0" bIns="0" rIns="0"/>
            <a:lstStyle/>
            <a:p>
              <a:pPr algn="ctr">
                <a:lnSpc>
                  <a:spcPts val="2061"/>
                </a:lnSpc>
              </a:pPr>
              <a:r>
                <a:rPr lang="en-US" sz="2061">
                  <a:solidFill>
                    <a:srgbClr val="FFE5E5"/>
                  </a:solidFill>
                  <a:latin typeface="Dela Gothic One"/>
                  <a:ea typeface="Dela Gothic One"/>
                  <a:cs typeface="Dela Gothic One"/>
                  <a:sym typeface="Dela Gothic One"/>
                </a:rPr>
                <a:t>3</a:t>
              </a:r>
            </a:p>
          </p:txBody>
        </p:sp>
      </p:grpSp>
      <p:grpSp>
        <p:nvGrpSpPr>
          <p:cNvPr name="Group 41" id="41"/>
          <p:cNvGrpSpPr/>
          <p:nvPr/>
        </p:nvGrpSpPr>
        <p:grpSpPr>
          <a:xfrm rot="0">
            <a:off x="5985272" y="3413075"/>
            <a:ext cx="2306241" cy="280244"/>
            <a:chOff x="0" y="0"/>
            <a:chExt cx="3074988" cy="373659"/>
          </a:xfrm>
        </p:grpSpPr>
        <p:sp>
          <p:nvSpPr>
            <p:cNvPr name="Freeform 42" id="42"/>
            <p:cNvSpPr/>
            <p:nvPr/>
          </p:nvSpPr>
          <p:spPr>
            <a:xfrm flipH="false" flipV="false" rot="0">
              <a:off x="0" y="0"/>
              <a:ext cx="3074988" cy="373659"/>
            </a:xfrm>
            <a:custGeom>
              <a:avLst/>
              <a:gdLst/>
              <a:ahLst/>
              <a:cxnLst/>
              <a:rect r="r" b="b" t="t" l="l"/>
              <a:pathLst>
                <a:path h="373659" w="3074988">
                  <a:moveTo>
                    <a:pt x="0" y="0"/>
                  </a:moveTo>
                  <a:lnTo>
                    <a:pt x="3074988" y="0"/>
                  </a:lnTo>
                  <a:lnTo>
                    <a:pt x="3074988" y="373659"/>
                  </a:lnTo>
                  <a:lnTo>
                    <a:pt x="0" y="373659"/>
                  </a:lnTo>
                  <a:close/>
                </a:path>
              </a:pathLst>
            </a:custGeom>
            <a:solidFill>
              <a:srgbClr val="000000">
                <a:alpha val="0"/>
              </a:srgbClr>
            </a:solidFill>
          </p:spPr>
        </p:sp>
        <p:sp>
          <p:nvSpPr>
            <p:cNvPr name="TextBox 43" id="43"/>
            <p:cNvSpPr txBox="true"/>
            <p:nvPr/>
          </p:nvSpPr>
          <p:spPr>
            <a:xfrm>
              <a:off x="0" y="0"/>
              <a:ext cx="3074988" cy="373659"/>
            </a:xfrm>
            <a:prstGeom prst="rect">
              <a:avLst/>
            </a:prstGeom>
          </p:spPr>
          <p:txBody>
            <a:bodyPr anchor="t" rtlCol="false" tIns="0" lIns="0" bIns="0" rIns="0"/>
            <a:lstStyle/>
            <a:p>
              <a:pPr algn="r">
                <a:lnSpc>
                  <a:spcPts val="2187"/>
                </a:lnSpc>
              </a:pPr>
              <a:r>
                <a:rPr lang="en-US" sz="1750">
                  <a:solidFill>
                    <a:srgbClr val="FFE5E5"/>
                  </a:solidFill>
                  <a:latin typeface="Dela Gothic One"/>
                  <a:ea typeface="Dela Gothic One"/>
                  <a:cs typeface="Dela Gothic One"/>
                  <a:sym typeface="Dela Gothic One"/>
                </a:rPr>
                <a:t>Emotion Mapping</a:t>
              </a:r>
            </a:p>
          </p:txBody>
        </p:sp>
      </p:grpSp>
      <p:grpSp>
        <p:nvGrpSpPr>
          <p:cNvPr name="Group 44" id="44"/>
          <p:cNvGrpSpPr/>
          <p:nvPr/>
        </p:nvGrpSpPr>
        <p:grpSpPr>
          <a:xfrm rot="0">
            <a:off x="918121" y="3759845"/>
            <a:ext cx="7373391" cy="308522"/>
            <a:chOff x="0" y="0"/>
            <a:chExt cx="9831188" cy="411362"/>
          </a:xfrm>
        </p:grpSpPr>
        <p:sp>
          <p:nvSpPr>
            <p:cNvPr name="Freeform 45" id="45"/>
            <p:cNvSpPr/>
            <p:nvPr/>
          </p:nvSpPr>
          <p:spPr>
            <a:xfrm flipH="false" flipV="false" rot="0">
              <a:off x="0" y="0"/>
              <a:ext cx="9831188" cy="411362"/>
            </a:xfrm>
            <a:custGeom>
              <a:avLst/>
              <a:gdLst/>
              <a:ahLst/>
              <a:cxnLst/>
              <a:rect r="r" b="b" t="t" l="l"/>
              <a:pathLst>
                <a:path h="411362" w="9831188">
                  <a:moveTo>
                    <a:pt x="0" y="0"/>
                  </a:moveTo>
                  <a:lnTo>
                    <a:pt x="9831188" y="0"/>
                  </a:lnTo>
                  <a:lnTo>
                    <a:pt x="9831188" y="411362"/>
                  </a:lnTo>
                  <a:lnTo>
                    <a:pt x="0" y="411362"/>
                  </a:lnTo>
                  <a:close/>
                </a:path>
              </a:pathLst>
            </a:custGeom>
            <a:solidFill>
              <a:srgbClr val="000000">
                <a:alpha val="0"/>
              </a:srgbClr>
            </a:solidFill>
          </p:spPr>
        </p:sp>
        <p:sp>
          <p:nvSpPr>
            <p:cNvPr name="TextBox 46" id="46"/>
            <p:cNvSpPr txBox="true"/>
            <p:nvPr/>
          </p:nvSpPr>
          <p:spPr>
            <a:xfrm>
              <a:off x="0" y="-47625"/>
              <a:ext cx="9831188" cy="458987"/>
            </a:xfrm>
            <a:prstGeom prst="rect">
              <a:avLst/>
            </a:prstGeom>
          </p:spPr>
          <p:txBody>
            <a:bodyPr anchor="t" rtlCol="false" tIns="0" lIns="0" bIns="0" rIns="0"/>
            <a:lstStyle/>
            <a:p>
              <a:pPr algn="r">
                <a:lnSpc>
                  <a:spcPts val="2125"/>
                </a:lnSpc>
              </a:pPr>
              <a:r>
                <a:rPr lang="en-US" sz="1312">
                  <a:solidFill>
                    <a:srgbClr val="FFE5E5"/>
                  </a:solidFill>
                  <a:latin typeface="DM Sans"/>
                  <a:ea typeface="DM Sans"/>
                  <a:cs typeface="DM Sans"/>
                  <a:sym typeface="DM Sans"/>
                </a:rPr>
                <a:t>Map detected emotion to targeted, pre-curated wellness content.</a:t>
              </a:r>
            </a:p>
          </p:txBody>
        </p:sp>
      </p:grpSp>
      <p:grpSp>
        <p:nvGrpSpPr>
          <p:cNvPr name="Group 47" id="47"/>
          <p:cNvGrpSpPr/>
          <p:nvPr/>
        </p:nvGrpSpPr>
        <p:grpSpPr>
          <a:xfrm rot="0">
            <a:off x="9316715" y="4383732"/>
            <a:ext cx="511493" cy="19050"/>
            <a:chOff x="0" y="0"/>
            <a:chExt cx="681991" cy="25400"/>
          </a:xfrm>
        </p:grpSpPr>
        <p:sp>
          <p:nvSpPr>
            <p:cNvPr name="Freeform 48" id="48"/>
            <p:cNvSpPr/>
            <p:nvPr/>
          </p:nvSpPr>
          <p:spPr>
            <a:xfrm flipH="false" flipV="false" rot="0">
              <a:off x="0" y="0"/>
              <a:ext cx="681990" cy="25400"/>
            </a:xfrm>
            <a:custGeom>
              <a:avLst/>
              <a:gdLst/>
              <a:ahLst/>
              <a:cxnLst/>
              <a:rect r="r" b="b" t="t" l="l"/>
              <a:pathLst>
                <a:path h="25400" w="681990">
                  <a:moveTo>
                    <a:pt x="0" y="12700"/>
                  </a:moveTo>
                  <a:cubicBezTo>
                    <a:pt x="0" y="5715"/>
                    <a:pt x="5715" y="0"/>
                    <a:pt x="12700" y="0"/>
                  </a:cubicBezTo>
                  <a:lnTo>
                    <a:pt x="669290" y="0"/>
                  </a:lnTo>
                  <a:cubicBezTo>
                    <a:pt x="676275" y="0"/>
                    <a:pt x="681990" y="5715"/>
                    <a:pt x="681990" y="12700"/>
                  </a:cubicBezTo>
                  <a:cubicBezTo>
                    <a:pt x="681990" y="19685"/>
                    <a:pt x="676275" y="25400"/>
                    <a:pt x="669290" y="25400"/>
                  </a:cubicBezTo>
                  <a:lnTo>
                    <a:pt x="12700" y="25400"/>
                  </a:lnTo>
                  <a:cubicBezTo>
                    <a:pt x="5715" y="25400"/>
                    <a:pt x="0" y="19685"/>
                    <a:pt x="0" y="12700"/>
                  </a:cubicBezTo>
                  <a:close/>
                </a:path>
              </a:pathLst>
            </a:custGeom>
            <a:solidFill>
              <a:srgbClr val="8D2424"/>
            </a:solidFill>
          </p:spPr>
        </p:sp>
      </p:grpSp>
      <p:sp>
        <p:nvSpPr>
          <p:cNvPr name="Freeform 49" id="49"/>
          <p:cNvSpPr/>
          <p:nvPr/>
        </p:nvSpPr>
        <p:spPr>
          <a:xfrm flipH="false" flipV="false" rot="0">
            <a:off x="8947472" y="4196804"/>
            <a:ext cx="393097" cy="393097"/>
          </a:xfrm>
          <a:custGeom>
            <a:avLst/>
            <a:gdLst/>
            <a:ahLst/>
            <a:cxnLst/>
            <a:rect r="r" b="b" t="t" l="l"/>
            <a:pathLst>
              <a:path h="393097" w="393097">
                <a:moveTo>
                  <a:pt x="0" y="0"/>
                </a:moveTo>
                <a:lnTo>
                  <a:pt x="393097" y="0"/>
                </a:lnTo>
                <a:lnTo>
                  <a:pt x="393097" y="393097"/>
                </a:lnTo>
                <a:lnTo>
                  <a:pt x="0" y="393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0" id="50"/>
          <p:cNvGrpSpPr/>
          <p:nvPr/>
        </p:nvGrpSpPr>
        <p:grpSpPr>
          <a:xfrm rot="0">
            <a:off x="9009385" y="4246439"/>
            <a:ext cx="269081" cy="315069"/>
            <a:chOff x="0" y="0"/>
            <a:chExt cx="358775" cy="420092"/>
          </a:xfrm>
        </p:grpSpPr>
        <p:sp>
          <p:nvSpPr>
            <p:cNvPr name="Freeform 51" id="51"/>
            <p:cNvSpPr/>
            <p:nvPr/>
          </p:nvSpPr>
          <p:spPr>
            <a:xfrm flipH="false" flipV="false" rot="0">
              <a:off x="0" y="0"/>
              <a:ext cx="358775" cy="420092"/>
            </a:xfrm>
            <a:custGeom>
              <a:avLst/>
              <a:gdLst/>
              <a:ahLst/>
              <a:cxnLst/>
              <a:rect r="r" b="b" t="t" l="l"/>
              <a:pathLst>
                <a:path h="420092" w="358775">
                  <a:moveTo>
                    <a:pt x="0" y="0"/>
                  </a:moveTo>
                  <a:lnTo>
                    <a:pt x="358775" y="0"/>
                  </a:lnTo>
                  <a:lnTo>
                    <a:pt x="358775" y="420092"/>
                  </a:lnTo>
                  <a:lnTo>
                    <a:pt x="0" y="420092"/>
                  </a:lnTo>
                  <a:close/>
                </a:path>
              </a:pathLst>
            </a:custGeom>
            <a:solidFill>
              <a:srgbClr val="000000">
                <a:alpha val="0"/>
              </a:srgbClr>
            </a:solidFill>
          </p:spPr>
        </p:sp>
        <p:sp>
          <p:nvSpPr>
            <p:cNvPr name="TextBox 52" id="52"/>
            <p:cNvSpPr txBox="true"/>
            <p:nvPr/>
          </p:nvSpPr>
          <p:spPr>
            <a:xfrm>
              <a:off x="0" y="28575"/>
              <a:ext cx="358775" cy="391517"/>
            </a:xfrm>
            <a:prstGeom prst="rect">
              <a:avLst/>
            </a:prstGeom>
          </p:spPr>
          <p:txBody>
            <a:bodyPr anchor="t" rtlCol="false" tIns="0" lIns="0" bIns="0" rIns="0"/>
            <a:lstStyle/>
            <a:p>
              <a:pPr algn="ctr">
                <a:lnSpc>
                  <a:spcPts val="2061"/>
                </a:lnSpc>
              </a:pPr>
              <a:r>
                <a:rPr lang="en-US" sz="2061">
                  <a:solidFill>
                    <a:srgbClr val="FFE5E5"/>
                  </a:solidFill>
                  <a:latin typeface="Dela Gothic One"/>
                  <a:ea typeface="Dela Gothic One"/>
                  <a:cs typeface="Dela Gothic One"/>
                  <a:sym typeface="Dela Gothic One"/>
                </a:rPr>
                <a:t>4</a:t>
              </a:r>
            </a:p>
          </p:txBody>
        </p:sp>
      </p:grpSp>
      <p:grpSp>
        <p:nvGrpSpPr>
          <p:cNvPr name="Group 53" id="53"/>
          <p:cNvGrpSpPr/>
          <p:nvPr/>
        </p:nvGrpSpPr>
        <p:grpSpPr>
          <a:xfrm rot="0">
            <a:off x="9996488" y="4180285"/>
            <a:ext cx="3454896" cy="280244"/>
            <a:chOff x="0" y="0"/>
            <a:chExt cx="4606528" cy="373659"/>
          </a:xfrm>
        </p:grpSpPr>
        <p:sp>
          <p:nvSpPr>
            <p:cNvPr name="Freeform 54" id="54"/>
            <p:cNvSpPr/>
            <p:nvPr/>
          </p:nvSpPr>
          <p:spPr>
            <a:xfrm flipH="false" flipV="false" rot="0">
              <a:off x="0" y="0"/>
              <a:ext cx="4606528" cy="373659"/>
            </a:xfrm>
            <a:custGeom>
              <a:avLst/>
              <a:gdLst/>
              <a:ahLst/>
              <a:cxnLst/>
              <a:rect r="r" b="b" t="t" l="l"/>
              <a:pathLst>
                <a:path h="373659" w="4606528">
                  <a:moveTo>
                    <a:pt x="0" y="0"/>
                  </a:moveTo>
                  <a:lnTo>
                    <a:pt x="4606528" y="0"/>
                  </a:lnTo>
                  <a:lnTo>
                    <a:pt x="4606528" y="373659"/>
                  </a:lnTo>
                  <a:lnTo>
                    <a:pt x="0" y="373659"/>
                  </a:lnTo>
                  <a:close/>
                </a:path>
              </a:pathLst>
            </a:custGeom>
            <a:solidFill>
              <a:srgbClr val="000000">
                <a:alpha val="0"/>
              </a:srgbClr>
            </a:solidFill>
          </p:spPr>
        </p:sp>
        <p:sp>
          <p:nvSpPr>
            <p:cNvPr name="TextBox 55" id="55"/>
            <p:cNvSpPr txBox="true"/>
            <p:nvPr/>
          </p:nvSpPr>
          <p:spPr>
            <a:xfrm>
              <a:off x="0" y="0"/>
              <a:ext cx="4606528" cy="373659"/>
            </a:xfrm>
            <a:prstGeom prst="rect">
              <a:avLst/>
            </a:prstGeom>
          </p:spPr>
          <p:txBody>
            <a:bodyPr anchor="t" rtlCol="false" tIns="0" lIns="0" bIns="0" rIns="0"/>
            <a:lstStyle/>
            <a:p>
              <a:pPr algn="l">
                <a:lnSpc>
                  <a:spcPts val="2187"/>
                </a:lnSpc>
              </a:pPr>
              <a:r>
                <a:rPr lang="en-US" sz="1750">
                  <a:solidFill>
                    <a:srgbClr val="FFE5E5"/>
                  </a:solidFill>
                  <a:latin typeface="Dela Gothic One"/>
                  <a:ea typeface="Dela Gothic One"/>
                  <a:cs typeface="Dela Gothic One"/>
                  <a:sym typeface="Dela Gothic One"/>
                </a:rPr>
                <a:t>Content Recommendation</a:t>
              </a:r>
            </a:p>
          </p:txBody>
        </p:sp>
      </p:grpSp>
      <p:grpSp>
        <p:nvGrpSpPr>
          <p:cNvPr name="Group 56" id="56"/>
          <p:cNvGrpSpPr/>
          <p:nvPr/>
        </p:nvGrpSpPr>
        <p:grpSpPr>
          <a:xfrm rot="0">
            <a:off x="9996488" y="4527053"/>
            <a:ext cx="7373391" cy="308522"/>
            <a:chOff x="0" y="0"/>
            <a:chExt cx="9831188" cy="411362"/>
          </a:xfrm>
        </p:grpSpPr>
        <p:sp>
          <p:nvSpPr>
            <p:cNvPr name="Freeform 57" id="57"/>
            <p:cNvSpPr/>
            <p:nvPr/>
          </p:nvSpPr>
          <p:spPr>
            <a:xfrm flipH="false" flipV="false" rot="0">
              <a:off x="0" y="0"/>
              <a:ext cx="9831188" cy="411362"/>
            </a:xfrm>
            <a:custGeom>
              <a:avLst/>
              <a:gdLst/>
              <a:ahLst/>
              <a:cxnLst/>
              <a:rect r="r" b="b" t="t" l="l"/>
              <a:pathLst>
                <a:path h="411362" w="9831188">
                  <a:moveTo>
                    <a:pt x="0" y="0"/>
                  </a:moveTo>
                  <a:lnTo>
                    <a:pt x="9831188" y="0"/>
                  </a:lnTo>
                  <a:lnTo>
                    <a:pt x="9831188" y="411362"/>
                  </a:lnTo>
                  <a:lnTo>
                    <a:pt x="0" y="411362"/>
                  </a:lnTo>
                  <a:close/>
                </a:path>
              </a:pathLst>
            </a:custGeom>
            <a:solidFill>
              <a:srgbClr val="000000">
                <a:alpha val="0"/>
              </a:srgbClr>
            </a:solidFill>
          </p:spPr>
        </p:sp>
        <p:sp>
          <p:nvSpPr>
            <p:cNvPr name="TextBox 58" id="58"/>
            <p:cNvSpPr txBox="true"/>
            <p:nvPr/>
          </p:nvSpPr>
          <p:spPr>
            <a:xfrm>
              <a:off x="0" y="-47625"/>
              <a:ext cx="9831188" cy="458987"/>
            </a:xfrm>
            <a:prstGeom prst="rect">
              <a:avLst/>
            </a:prstGeom>
          </p:spPr>
          <p:txBody>
            <a:bodyPr anchor="t" rtlCol="false" tIns="0" lIns="0" bIns="0" rIns="0"/>
            <a:lstStyle/>
            <a:p>
              <a:pPr algn="l">
                <a:lnSpc>
                  <a:spcPts val="2125"/>
                </a:lnSpc>
              </a:pPr>
              <a:r>
                <a:rPr lang="en-US" sz="1312">
                  <a:solidFill>
                    <a:srgbClr val="FFE5E5"/>
                  </a:solidFill>
                  <a:latin typeface="DM Sans"/>
                  <a:ea typeface="DM Sans"/>
                  <a:cs typeface="DM Sans"/>
                  <a:sym typeface="DM Sans"/>
                </a:rPr>
                <a:t>Deliver personalized mindfulness or journaling prompts.</a:t>
              </a:r>
            </a:p>
          </p:txBody>
        </p:sp>
      </p:grpSp>
      <p:grpSp>
        <p:nvGrpSpPr>
          <p:cNvPr name="Group 59" id="59"/>
          <p:cNvGrpSpPr/>
          <p:nvPr/>
        </p:nvGrpSpPr>
        <p:grpSpPr>
          <a:xfrm rot="0">
            <a:off x="8459762" y="5150941"/>
            <a:ext cx="511493" cy="19050"/>
            <a:chOff x="0" y="0"/>
            <a:chExt cx="681991" cy="25400"/>
          </a:xfrm>
        </p:grpSpPr>
        <p:sp>
          <p:nvSpPr>
            <p:cNvPr name="Freeform 60" id="60"/>
            <p:cNvSpPr/>
            <p:nvPr/>
          </p:nvSpPr>
          <p:spPr>
            <a:xfrm flipH="false" flipV="false" rot="0">
              <a:off x="0" y="0"/>
              <a:ext cx="681990" cy="25400"/>
            </a:xfrm>
            <a:custGeom>
              <a:avLst/>
              <a:gdLst/>
              <a:ahLst/>
              <a:cxnLst/>
              <a:rect r="r" b="b" t="t" l="l"/>
              <a:pathLst>
                <a:path h="25400" w="681990">
                  <a:moveTo>
                    <a:pt x="0" y="12700"/>
                  </a:moveTo>
                  <a:cubicBezTo>
                    <a:pt x="0" y="5715"/>
                    <a:pt x="5715" y="0"/>
                    <a:pt x="12700" y="0"/>
                  </a:cubicBezTo>
                  <a:lnTo>
                    <a:pt x="669290" y="0"/>
                  </a:lnTo>
                  <a:cubicBezTo>
                    <a:pt x="676275" y="0"/>
                    <a:pt x="681990" y="5715"/>
                    <a:pt x="681990" y="12700"/>
                  </a:cubicBezTo>
                  <a:cubicBezTo>
                    <a:pt x="681990" y="19685"/>
                    <a:pt x="676275" y="25400"/>
                    <a:pt x="669290" y="25400"/>
                  </a:cubicBezTo>
                  <a:lnTo>
                    <a:pt x="12700" y="25400"/>
                  </a:lnTo>
                  <a:cubicBezTo>
                    <a:pt x="5715" y="25400"/>
                    <a:pt x="0" y="19685"/>
                    <a:pt x="0" y="12700"/>
                  </a:cubicBezTo>
                  <a:close/>
                </a:path>
              </a:pathLst>
            </a:custGeom>
            <a:solidFill>
              <a:srgbClr val="8D2424"/>
            </a:solidFill>
          </p:spPr>
        </p:sp>
      </p:grpSp>
      <p:sp>
        <p:nvSpPr>
          <p:cNvPr name="Freeform 61" id="61"/>
          <p:cNvSpPr/>
          <p:nvPr/>
        </p:nvSpPr>
        <p:spPr>
          <a:xfrm flipH="false" flipV="false" rot="0">
            <a:off x="8947472" y="4964014"/>
            <a:ext cx="393097" cy="393097"/>
          </a:xfrm>
          <a:custGeom>
            <a:avLst/>
            <a:gdLst/>
            <a:ahLst/>
            <a:cxnLst/>
            <a:rect r="r" b="b" t="t" l="l"/>
            <a:pathLst>
              <a:path h="393097" w="393097">
                <a:moveTo>
                  <a:pt x="0" y="0"/>
                </a:moveTo>
                <a:lnTo>
                  <a:pt x="393097" y="0"/>
                </a:lnTo>
                <a:lnTo>
                  <a:pt x="393097" y="393097"/>
                </a:lnTo>
                <a:lnTo>
                  <a:pt x="0" y="393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2" id="62"/>
          <p:cNvGrpSpPr/>
          <p:nvPr/>
        </p:nvGrpSpPr>
        <p:grpSpPr>
          <a:xfrm rot="0">
            <a:off x="9009385" y="5013647"/>
            <a:ext cx="269081" cy="315069"/>
            <a:chOff x="0" y="0"/>
            <a:chExt cx="358775" cy="420092"/>
          </a:xfrm>
        </p:grpSpPr>
        <p:sp>
          <p:nvSpPr>
            <p:cNvPr name="Freeform 63" id="63"/>
            <p:cNvSpPr/>
            <p:nvPr/>
          </p:nvSpPr>
          <p:spPr>
            <a:xfrm flipH="false" flipV="false" rot="0">
              <a:off x="0" y="0"/>
              <a:ext cx="358775" cy="420092"/>
            </a:xfrm>
            <a:custGeom>
              <a:avLst/>
              <a:gdLst/>
              <a:ahLst/>
              <a:cxnLst/>
              <a:rect r="r" b="b" t="t" l="l"/>
              <a:pathLst>
                <a:path h="420092" w="358775">
                  <a:moveTo>
                    <a:pt x="0" y="0"/>
                  </a:moveTo>
                  <a:lnTo>
                    <a:pt x="358775" y="0"/>
                  </a:lnTo>
                  <a:lnTo>
                    <a:pt x="358775" y="420092"/>
                  </a:lnTo>
                  <a:lnTo>
                    <a:pt x="0" y="420092"/>
                  </a:lnTo>
                  <a:close/>
                </a:path>
              </a:pathLst>
            </a:custGeom>
            <a:solidFill>
              <a:srgbClr val="000000">
                <a:alpha val="0"/>
              </a:srgbClr>
            </a:solidFill>
          </p:spPr>
        </p:sp>
        <p:sp>
          <p:nvSpPr>
            <p:cNvPr name="TextBox 64" id="64"/>
            <p:cNvSpPr txBox="true"/>
            <p:nvPr/>
          </p:nvSpPr>
          <p:spPr>
            <a:xfrm>
              <a:off x="0" y="28575"/>
              <a:ext cx="358775" cy="391517"/>
            </a:xfrm>
            <a:prstGeom prst="rect">
              <a:avLst/>
            </a:prstGeom>
          </p:spPr>
          <p:txBody>
            <a:bodyPr anchor="t" rtlCol="false" tIns="0" lIns="0" bIns="0" rIns="0"/>
            <a:lstStyle/>
            <a:p>
              <a:pPr algn="ctr">
                <a:lnSpc>
                  <a:spcPts val="2061"/>
                </a:lnSpc>
              </a:pPr>
              <a:r>
                <a:rPr lang="en-US" sz="2061">
                  <a:solidFill>
                    <a:srgbClr val="FFE5E5"/>
                  </a:solidFill>
                  <a:latin typeface="Dela Gothic One"/>
                  <a:ea typeface="Dela Gothic One"/>
                  <a:cs typeface="Dela Gothic One"/>
                  <a:sym typeface="Dela Gothic One"/>
                </a:rPr>
                <a:t>5</a:t>
              </a:r>
            </a:p>
          </p:txBody>
        </p:sp>
      </p:grpSp>
      <p:grpSp>
        <p:nvGrpSpPr>
          <p:cNvPr name="Group 65" id="65"/>
          <p:cNvGrpSpPr/>
          <p:nvPr/>
        </p:nvGrpSpPr>
        <p:grpSpPr>
          <a:xfrm rot="0">
            <a:off x="6048077" y="4947494"/>
            <a:ext cx="2243435" cy="280244"/>
            <a:chOff x="0" y="0"/>
            <a:chExt cx="2991247" cy="373659"/>
          </a:xfrm>
        </p:grpSpPr>
        <p:sp>
          <p:nvSpPr>
            <p:cNvPr name="Freeform 66" id="66"/>
            <p:cNvSpPr/>
            <p:nvPr/>
          </p:nvSpPr>
          <p:spPr>
            <a:xfrm flipH="false" flipV="false" rot="0">
              <a:off x="0" y="0"/>
              <a:ext cx="2991247" cy="373659"/>
            </a:xfrm>
            <a:custGeom>
              <a:avLst/>
              <a:gdLst/>
              <a:ahLst/>
              <a:cxnLst/>
              <a:rect r="r" b="b" t="t" l="l"/>
              <a:pathLst>
                <a:path h="373659" w="2991247">
                  <a:moveTo>
                    <a:pt x="0" y="0"/>
                  </a:moveTo>
                  <a:lnTo>
                    <a:pt x="2991247" y="0"/>
                  </a:lnTo>
                  <a:lnTo>
                    <a:pt x="2991247" y="373659"/>
                  </a:lnTo>
                  <a:lnTo>
                    <a:pt x="0" y="373659"/>
                  </a:lnTo>
                  <a:close/>
                </a:path>
              </a:pathLst>
            </a:custGeom>
            <a:solidFill>
              <a:srgbClr val="000000">
                <a:alpha val="0"/>
              </a:srgbClr>
            </a:solidFill>
          </p:spPr>
        </p:sp>
        <p:sp>
          <p:nvSpPr>
            <p:cNvPr name="TextBox 67" id="67"/>
            <p:cNvSpPr txBox="true"/>
            <p:nvPr/>
          </p:nvSpPr>
          <p:spPr>
            <a:xfrm>
              <a:off x="0" y="0"/>
              <a:ext cx="2991247" cy="373659"/>
            </a:xfrm>
            <a:prstGeom prst="rect">
              <a:avLst/>
            </a:prstGeom>
          </p:spPr>
          <p:txBody>
            <a:bodyPr anchor="t" rtlCol="false" tIns="0" lIns="0" bIns="0" rIns="0"/>
            <a:lstStyle/>
            <a:p>
              <a:pPr algn="r">
                <a:lnSpc>
                  <a:spcPts val="2187"/>
                </a:lnSpc>
              </a:pPr>
              <a:r>
                <a:rPr lang="en-US" sz="1750">
                  <a:solidFill>
                    <a:srgbClr val="FFE5E5"/>
                  </a:solidFill>
                  <a:latin typeface="Dela Gothic One"/>
                  <a:ea typeface="Dela Gothic One"/>
                  <a:cs typeface="Dela Gothic One"/>
                  <a:sym typeface="Dela Gothic One"/>
                </a:rPr>
                <a:t>Feedback Loop</a:t>
              </a:r>
            </a:p>
          </p:txBody>
        </p:sp>
      </p:grpSp>
      <p:grpSp>
        <p:nvGrpSpPr>
          <p:cNvPr name="Group 68" id="68"/>
          <p:cNvGrpSpPr/>
          <p:nvPr/>
        </p:nvGrpSpPr>
        <p:grpSpPr>
          <a:xfrm rot="0">
            <a:off x="918121" y="5294262"/>
            <a:ext cx="7373391" cy="308522"/>
            <a:chOff x="0" y="0"/>
            <a:chExt cx="9831188" cy="411362"/>
          </a:xfrm>
        </p:grpSpPr>
        <p:sp>
          <p:nvSpPr>
            <p:cNvPr name="Freeform 69" id="69"/>
            <p:cNvSpPr/>
            <p:nvPr/>
          </p:nvSpPr>
          <p:spPr>
            <a:xfrm flipH="false" flipV="false" rot="0">
              <a:off x="0" y="0"/>
              <a:ext cx="9831188" cy="411362"/>
            </a:xfrm>
            <a:custGeom>
              <a:avLst/>
              <a:gdLst/>
              <a:ahLst/>
              <a:cxnLst/>
              <a:rect r="r" b="b" t="t" l="l"/>
              <a:pathLst>
                <a:path h="411362" w="9831188">
                  <a:moveTo>
                    <a:pt x="0" y="0"/>
                  </a:moveTo>
                  <a:lnTo>
                    <a:pt x="9831188" y="0"/>
                  </a:lnTo>
                  <a:lnTo>
                    <a:pt x="9831188" y="411362"/>
                  </a:lnTo>
                  <a:lnTo>
                    <a:pt x="0" y="411362"/>
                  </a:lnTo>
                  <a:close/>
                </a:path>
              </a:pathLst>
            </a:custGeom>
            <a:solidFill>
              <a:srgbClr val="000000">
                <a:alpha val="0"/>
              </a:srgbClr>
            </a:solidFill>
          </p:spPr>
        </p:sp>
        <p:sp>
          <p:nvSpPr>
            <p:cNvPr name="TextBox 70" id="70"/>
            <p:cNvSpPr txBox="true"/>
            <p:nvPr/>
          </p:nvSpPr>
          <p:spPr>
            <a:xfrm>
              <a:off x="0" y="-47625"/>
              <a:ext cx="9831188" cy="458987"/>
            </a:xfrm>
            <a:prstGeom prst="rect">
              <a:avLst/>
            </a:prstGeom>
          </p:spPr>
          <p:txBody>
            <a:bodyPr anchor="t" rtlCol="false" tIns="0" lIns="0" bIns="0" rIns="0"/>
            <a:lstStyle/>
            <a:p>
              <a:pPr algn="r">
                <a:lnSpc>
                  <a:spcPts val="2125"/>
                </a:lnSpc>
              </a:pPr>
              <a:r>
                <a:rPr lang="en-US" sz="1312">
                  <a:solidFill>
                    <a:srgbClr val="FFE5E5"/>
                  </a:solidFill>
                  <a:latin typeface="DM Sans"/>
                  <a:ea typeface="DM Sans"/>
                  <a:cs typeface="DM Sans"/>
                  <a:sym typeface="DM Sans"/>
                </a:rPr>
                <a:t>Capture user feedback to refine recommendations.</a:t>
              </a:r>
            </a:p>
          </p:txBody>
        </p:sp>
      </p:grpSp>
      <p:sp>
        <p:nvSpPr>
          <p:cNvPr name="Freeform 71" id="71"/>
          <p:cNvSpPr/>
          <p:nvPr/>
        </p:nvSpPr>
        <p:spPr>
          <a:xfrm flipH="false" flipV="false" rot="0">
            <a:off x="913359" y="6328022"/>
            <a:ext cx="8150352" cy="929926"/>
          </a:xfrm>
          <a:custGeom>
            <a:avLst/>
            <a:gdLst/>
            <a:ahLst/>
            <a:cxnLst/>
            <a:rect r="r" b="b" t="t" l="l"/>
            <a:pathLst>
              <a:path h="929926" w="8150352">
                <a:moveTo>
                  <a:pt x="0" y="0"/>
                </a:moveTo>
                <a:lnTo>
                  <a:pt x="8150352" y="0"/>
                </a:lnTo>
                <a:lnTo>
                  <a:pt x="8150352" y="929926"/>
                </a:lnTo>
                <a:lnTo>
                  <a:pt x="0" y="9299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2" id="72"/>
          <p:cNvGrpSpPr/>
          <p:nvPr/>
        </p:nvGrpSpPr>
        <p:grpSpPr>
          <a:xfrm rot="0">
            <a:off x="1554510" y="6512719"/>
            <a:ext cx="6867822" cy="280244"/>
            <a:chOff x="0" y="0"/>
            <a:chExt cx="9157096" cy="373659"/>
          </a:xfrm>
        </p:grpSpPr>
        <p:sp>
          <p:nvSpPr>
            <p:cNvPr name="Freeform 73" id="73"/>
            <p:cNvSpPr/>
            <p:nvPr/>
          </p:nvSpPr>
          <p:spPr>
            <a:xfrm flipH="false" flipV="false" rot="0">
              <a:off x="0" y="0"/>
              <a:ext cx="9157096" cy="373659"/>
            </a:xfrm>
            <a:custGeom>
              <a:avLst/>
              <a:gdLst/>
              <a:ahLst/>
              <a:cxnLst/>
              <a:rect r="r" b="b" t="t" l="l"/>
              <a:pathLst>
                <a:path h="373659" w="9157096">
                  <a:moveTo>
                    <a:pt x="0" y="0"/>
                  </a:moveTo>
                  <a:lnTo>
                    <a:pt x="9157096" y="0"/>
                  </a:lnTo>
                  <a:lnTo>
                    <a:pt x="9157096" y="373659"/>
                  </a:lnTo>
                  <a:lnTo>
                    <a:pt x="0" y="373659"/>
                  </a:lnTo>
                  <a:close/>
                </a:path>
              </a:pathLst>
            </a:custGeom>
            <a:solidFill>
              <a:srgbClr val="000000">
                <a:alpha val="0"/>
              </a:srgbClr>
            </a:solidFill>
          </p:spPr>
        </p:sp>
        <p:sp>
          <p:nvSpPr>
            <p:cNvPr name="TextBox 74" id="74"/>
            <p:cNvSpPr txBox="true"/>
            <p:nvPr/>
          </p:nvSpPr>
          <p:spPr>
            <a:xfrm>
              <a:off x="0" y="0"/>
              <a:ext cx="9157096" cy="373659"/>
            </a:xfrm>
            <a:prstGeom prst="rect">
              <a:avLst/>
            </a:prstGeom>
          </p:spPr>
          <p:txBody>
            <a:bodyPr anchor="t" rtlCol="false" tIns="0" lIns="0" bIns="0" rIns="0"/>
            <a:lstStyle/>
            <a:p>
              <a:pPr algn="ctr">
                <a:lnSpc>
                  <a:spcPts val="2187"/>
                </a:lnSpc>
              </a:pPr>
              <a:r>
                <a:rPr lang="en-US" sz="1750">
                  <a:solidFill>
                    <a:srgbClr val="FFE5E5"/>
                  </a:solidFill>
                  <a:latin typeface="Dela Gothic One"/>
                  <a:ea typeface="Dela Gothic One"/>
                  <a:cs typeface="Dela Gothic One"/>
                  <a:sym typeface="Dela Gothic One"/>
                </a:rPr>
                <a:t>Transformer-based encoder → Softmax output layer</a:t>
              </a:r>
            </a:p>
          </p:txBody>
        </p:sp>
      </p:grpSp>
      <p:sp>
        <p:nvSpPr>
          <p:cNvPr name="Freeform 75" id="75"/>
          <p:cNvSpPr/>
          <p:nvPr/>
        </p:nvSpPr>
        <p:spPr>
          <a:xfrm flipH="false" flipV="false" rot="0">
            <a:off x="9224516" y="6328022"/>
            <a:ext cx="8150352" cy="929926"/>
          </a:xfrm>
          <a:custGeom>
            <a:avLst/>
            <a:gdLst/>
            <a:ahLst/>
            <a:cxnLst/>
            <a:rect r="r" b="b" t="t" l="l"/>
            <a:pathLst>
              <a:path h="929926" w="8150352">
                <a:moveTo>
                  <a:pt x="0" y="0"/>
                </a:moveTo>
                <a:lnTo>
                  <a:pt x="8150352" y="0"/>
                </a:lnTo>
                <a:lnTo>
                  <a:pt x="8150352" y="929926"/>
                </a:lnTo>
                <a:lnTo>
                  <a:pt x="0" y="9299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6" id="76"/>
          <p:cNvGrpSpPr/>
          <p:nvPr/>
        </p:nvGrpSpPr>
        <p:grpSpPr>
          <a:xfrm rot="0">
            <a:off x="9409211" y="6512719"/>
            <a:ext cx="7780884" cy="560486"/>
            <a:chOff x="0" y="0"/>
            <a:chExt cx="10374512" cy="747315"/>
          </a:xfrm>
        </p:grpSpPr>
        <p:sp>
          <p:nvSpPr>
            <p:cNvPr name="Freeform 77" id="77"/>
            <p:cNvSpPr/>
            <p:nvPr/>
          </p:nvSpPr>
          <p:spPr>
            <a:xfrm flipH="false" flipV="false" rot="0">
              <a:off x="0" y="0"/>
              <a:ext cx="10374512" cy="747315"/>
            </a:xfrm>
            <a:custGeom>
              <a:avLst/>
              <a:gdLst/>
              <a:ahLst/>
              <a:cxnLst/>
              <a:rect r="r" b="b" t="t" l="l"/>
              <a:pathLst>
                <a:path h="747315" w="10374512">
                  <a:moveTo>
                    <a:pt x="0" y="0"/>
                  </a:moveTo>
                  <a:lnTo>
                    <a:pt x="10374512" y="0"/>
                  </a:lnTo>
                  <a:lnTo>
                    <a:pt x="10374512" y="747315"/>
                  </a:lnTo>
                  <a:lnTo>
                    <a:pt x="0" y="747315"/>
                  </a:lnTo>
                  <a:close/>
                </a:path>
              </a:pathLst>
            </a:custGeom>
            <a:solidFill>
              <a:srgbClr val="000000">
                <a:alpha val="0"/>
              </a:srgbClr>
            </a:solidFill>
          </p:spPr>
        </p:sp>
        <p:sp>
          <p:nvSpPr>
            <p:cNvPr name="TextBox 78" id="78"/>
            <p:cNvSpPr txBox="true"/>
            <p:nvPr/>
          </p:nvSpPr>
          <p:spPr>
            <a:xfrm>
              <a:off x="0" y="0"/>
              <a:ext cx="10374512" cy="747315"/>
            </a:xfrm>
            <a:prstGeom prst="rect">
              <a:avLst/>
            </a:prstGeom>
          </p:spPr>
          <p:txBody>
            <a:bodyPr anchor="t" rtlCol="false" tIns="0" lIns="0" bIns="0" rIns="0"/>
            <a:lstStyle/>
            <a:p>
              <a:pPr algn="ctr">
                <a:lnSpc>
                  <a:spcPts val="2187"/>
                </a:lnSpc>
              </a:pPr>
              <a:r>
                <a:rPr lang="en-US" sz="1750">
                  <a:solidFill>
                    <a:srgbClr val="FFE5E5"/>
                  </a:solidFill>
                  <a:latin typeface="Dela Gothic One"/>
                  <a:ea typeface="Dela Gothic One"/>
                  <a:cs typeface="Dela Gothic One"/>
                  <a:sym typeface="Dela Gothic One"/>
                </a:rPr>
                <a:t>Rule-based mapping initially, with future plans for reinforcement learning</a:t>
              </a:r>
            </a:p>
          </p:txBody>
        </p:sp>
      </p:grpSp>
      <p:grpSp>
        <p:nvGrpSpPr>
          <p:cNvPr name="Group 79" id="79"/>
          <p:cNvGrpSpPr/>
          <p:nvPr/>
        </p:nvGrpSpPr>
        <p:grpSpPr>
          <a:xfrm rot="0">
            <a:off x="918121" y="7444829"/>
            <a:ext cx="852488" cy="2121248"/>
            <a:chOff x="0" y="0"/>
            <a:chExt cx="1136651" cy="2828331"/>
          </a:xfrm>
        </p:grpSpPr>
        <p:sp>
          <p:nvSpPr>
            <p:cNvPr name="Freeform 80" id="80" descr="preencoded.png"/>
            <p:cNvSpPr/>
            <p:nvPr/>
          </p:nvSpPr>
          <p:spPr>
            <a:xfrm flipH="false" flipV="false" rot="0">
              <a:off x="0" y="0"/>
              <a:ext cx="1136650" cy="2828290"/>
            </a:xfrm>
            <a:custGeom>
              <a:avLst/>
              <a:gdLst/>
              <a:ahLst/>
              <a:cxnLst/>
              <a:rect r="r" b="b" t="t" l="l"/>
              <a:pathLst>
                <a:path h="2828290" w="1136650">
                  <a:moveTo>
                    <a:pt x="0" y="0"/>
                  </a:moveTo>
                  <a:lnTo>
                    <a:pt x="1136650" y="0"/>
                  </a:lnTo>
                  <a:lnTo>
                    <a:pt x="1136650" y="2828290"/>
                  </a:lnTo>
                  <a:lnTo>
                    <a:pt x="0" y="2828290"/>
                  </a:lnTo>
                  <a:lnTo>
                    <a:pt x="0" y="0"/>
                  </a:lnTo>
                  <a:close/>
                </a:path>
              </a:pathLst>
            </a:custGeom>
            <a:blipFill>
              <a:blip r:embed="rId8"/>
              <a:stretch>
                <a:fillRect l="-212" t="0" r="-212" b="-1"/>
              </a:stretch>
            </a:blipFill>
          </p:spPr>
        </p:sp>
      </p:grpSp>
      <p:grpSp>
        <p:nvGrpSpPr>
          <p:cNvPr name="Group 81" id="81"/>
          <p:cNvGrpSpPr/>
          <p:nvPr/>
        </p:nvGrpSpPr>
        <p:grpSpPr>
          <a:xfrm rot="0">
            <a:off x="2026294" y="7622677"/>
            <a:ext cx="4831705" cy="272804"/>
            <a:chOff x="0" y="0"/>
            <a:chExt cx="6442273" cy="363739"/>
          </a:xfrm>
        </p:grpSpPr>
        <p:sp>
          <p:nvSpPr>
            <p:cNvPr name="Freeform 82" id="82"/>
            <p:cNvSpPr/>
            <p:nvPr/>
          </p:nvSpPr>
          <p:spPr>
            <a:xfrm flipH="false" flipV="false" rot="0">
              <a:off x="0" y="0"/>
              <a:ext cx="6442273" cy="363739"/>
            </a:xfrm>
            <a:custGeom>
              <a:avLst/>
              <a:gdLst/>
              <a:ahLst/>
              <a:cxnLst/>
              <a:rect r="r" b="b" t="t" l="l"/>
              <a:pathLst>
                <a:path h="363739" w="6442273">
                  <a:moveTo>
                    <a:pt x="0" y="0"/>
                  </a:moveTo>
                  <a:lnTo>
                    <a:pt x="6442273" y="0"/>
                  </a:lnTo>
                  <a:lnTo>
                    <a:pt x="6442273" y="363739"/>
                  </a:lnTo>
                  <a:lnTo>
                    <a:pt x="0" y="363739"/>
                  </a:lnTo>
                  <a:close/>
                </a:path>
              </a:pathLst>
            </a:custGeom>
            <a:solidFill>
              <a:srgbClr val="000000">
                <a:alpha val="0"/>
              </a:srgbClr>
            </a:solidFill>
          </p:spPr>
        </p:sp>
        <p:sp>
          <p:nvSpPr>
            <p:cNvPr name="TextBox 83" id="83"/>
            <p:cNvSpPr txBox="true"/>
            <p:nvPr/>
          </p:nvSpPr>
          <p:spPr>
            <a:xfrm>
              <a:off x="0" y="0"/>
              <a:ext cx="6442273" cy="363739"/>
            </a:xfrm>
            <a:prstGeom prst="rect">
              <a:avLst/>
            </a:prstGeom>
          </p:spPr>
          <p:txBody>
            <a:bodyPr anchor="t" rtlCol="false" tIns="0" lIns="0" bIns="0" rIns="0"/>
            <a:lstStyle/>
            <a:p>
              <a:pPr algn="l">
                <a:lnSpc>
                  <a:spcPts val="2187"/>
                </a:lnSpc>
              </a:pPr>
              <a:r>
                <a:rPr lang="en-US" sz="1750">
                  <a:solidFill>
                    <a:srgbClr val="FFE5E5"/>
                  </a:solidFill>
                  <a:latin typeface="Dela Gothic One"/>
                  <a:ea typeface="Dela Gothic One"/>
                  <a:cs typeface="Dela Gothic One"/>
                  <a:sym typeface="Dela Gothic One"/>
                </a:rPr>
                <a:t>Programming Language &amp; Tools</a:t>
              </a:r>
            </a:p>
          </p:txBody>
        </p:sp>
      </p:grpSp>
      <p:grpSp>
        <p:nvGrpSpPr>
          <p:cNvPr name="Group 84" id="84"/>
          <p:cNvGrpSpPr/>
          <p:nvPr/>
        </p:nvGrpSpPr>
        <p:grpSpPr>
          <a:xfrm rot="0">
            <a:off x="2026295" y="7962007"/>
            <a:ext cx="15343585" cy="308522"/>
            <a:chOff x="0" y="0"/>
            <a:chExt cx="20458113" cy="411362"/>
          </a:xfrm>
        </p:grpSpPr>
        <p:sp>
          <p:nvSpPr>
            <p:cNvPr name="Freeform 85" id="85"/>
            <p:cNvSpPr/>
            <p:nvPr/>
          </p:nvSpPr>
          <p:spPr>
            <a:xfrm flipH="false" flipV="false" rot="0">
              <a:off x="0" y="0"/>
              <a:ext cx="20458114" cy="411362"/>
            </a:xfrm>
            <a:custGeom>
              <a:avLst/>
              <a:gdLst/>
              <a:ahLst/>
              <a:cxnLst/>
              <a:rect r="r" b="b" t="t" l="l"/>
              <a:pathLst>
                <a:path h="411362" w="20458114">
                  <a:moveTo>
                    <a:pt x="0" y="0"/>
                  </a:moveTo>
                  <a:lnTo>
                    <a:pt x="20458114" y="0"/>
                  </a:lnTo>
                  <a:lnTo>
                    <a:pt x="20458114" y="411362"/>
                  </a:lnTo>
                  <a:lnTo>
                    <a:pt x="0" y="411362"/>
                  </a:lnTo>
                  <a:close/>
                </a:path>
              </a:pathLst>
            </a:custGeom>
            <a:solidFill>
              <a:srgbClr val="000000">
                <a:alpha val="0"/>
              </a:srgbClr>
            </a:solidFill>
          </p:spPr>
        </p:sp>
        <p:sp>
          <p:nvSpPr>
            <p:cNvPr name="TextBox 86" id="86"/>
            <p:cNvSpPr txBox="true"/>
            <p:nvPr/>
          </p:nvSpPr>
          <p:spPr>
            <a:xfrm>
              <a:off x="0" y="-47625"/>
              <a:ext cx="20458113" cy="458987"/>
            </a:xfrm>
            <a:prstGeom prst="rect">
              <a:avLst/>
            </a:prstGeom>
          </p:spPr>
          <p:txBody>
            <a:bodyPr anchor="t" rtlCol="false" tIns="0" lIns="0" bIns="0" rIns="0"/>
            <a:lstStyle/>
            <a:p>
              <a:pPr algn="l">
                <a:lnSpc>
                  <a:spcPts val="2125"/>
                </a:lnSpc>
              </a:pPr>
              <a:r>
                <a:rPr lang="en-US" sz="1312">
                  <a:solidFill>
                    <a:srgbClr val="FFE5E5"/>
                  </a:solidFill>
                  <a:latin typeface="DM Sans"/>
                  <a:ea typeface="DM Sans"/>
                  <a:cs typeface="DM Sans"/>
                  <a:sym typeface="DM Sans"/>
                </a:rPr>
                <a:t>Language: Python</a:t>
              </a:r>
            </a:p>
          </p:txBody>
        </p:sp>
      </p:grpSp>
      <p:grpSp>
        <p:nvGrpSpPr>
          <p:cNvPr name="Group 87" id="87"/>
          <p:cNvGrpSpPr/>
          <p:nvPr/>
        </p:nvGrpSpPr>
        <p:grpSpPr>
          <a:xfrm rot="0">
            <a:off x="2026295" y="8337053"/>
            <a:ext cx="15343585" cy="308522"/>
            <a:chOff x="0" y="0"/>
            <a:chExt cx="20458113" cy="411362"/>
          </a:xfrm>
        </p:grpSpPr>
        <p:sp>
          <p:nvSpPr>
            <p:cNvPr name="Freeform 88" id="88"/>
            <p:cNvSpPr/>
            <p:nvPr/>
          </p:nvSpPr>
          <p:spPr>
            <a:xfrm flipH="false" flipV="false" rot="0">
              <a:off x="0" y="0"/>
              <a:ext cx="20458114" cy="411362"/>
            </a:xfrm>
            <a:custGeom>
              <a:avLst/>
              <a:gdLst/>
              <a:ahLst/>
              <a:cxnLst/>
              <a:rect r="r" b="b" t="t" l="l"/>
              <a:pathLst>
                <a:path h="411362" w="20458114">
                  <a:moveTo>
                    <a:pt x="0" y="0"/>
                  </a:moveTo>
                  <a:lnTo>
                    <a:pt x="20458114" y="0"/>
                  </a:lnTo>
                  <a:lnTo>
                    <a:pt x="20458114" y="411362"/>
                  </a:lnTo>
                  <a:lnTo>
                    <a:pt x="0" y="411362"/>
                  </a:lnTo>
                  <a:close/>
                </a:path>
              </a:pathLst>
            </a:custGeom>
            <a:solidFill>
              <a:srgbClr val="000000">
                <a:alpha val="0"/>
              </a:srgbClr>
            </a:solidFill>
          </p:spPr>
        </p:sp>
        <p:sp>
          <p:nvSpPr>
            <p:cNvPr name="TextBox 89" id="89"/>
            <p:cNvSpPr txBox="true"/>
            <p:nvPr/>
          </p:nvSpPr>
          <p:spPr>
            <a:xfrm>
              <a:off x="0" y="-47625"/>
              <a:ext cx="20458113" cy="458987"/>
            </a:xfrm>
            <a:prstGeom prst="rect">
              <a:avLst/>
            </a:prstGeom>
          </p:spPr>
          <p:txBody>
            <a:bodyPr anchor="t" rtlCol="false" tIns="0" lIns="0" bIns="0" rIns="0"/>
            <a:lstStyle/>
            <a:p>
              <a:pPr algn="l">
                <a:lnSpc>
                  <a:spcPts val="2125"/>
                </a:lnSpc>
              </a:pPr>
              <a:r>
                <a:rPr lang="en-US" sz="1312">
                  <a:solidFill>
                    <a:srgbClr val="FFE5E5"/>
                  </a:solidFill>
                  <a:latin typeface="DM Sans"/>
                  <a:ea typeface="DM Sans"/>
                  <a:cs typeface="DM Sans"/>
                  <a:sym typeface="DM Sans"/>
                </a:rPr>
                <a:t>NLP Frameworks: Hugging Face Transformers, SpaCy</a:t>
              </a:r>
            </a:p>
          </p:txBody>
        </p:sp>
      </p:grpSp>
      <p:grpSp>
        <p:nvGrpSpPr>
          <p:cNvPr name="Group 90" id="90"/>
          <p:cNvGrpSpPr/>
          <p:nvPr/>
        </p:nvGrpSpPr>
        <p:grpSpPr>
          <a:xfrm rot="0">
            <a:off x="2026295" y="8712101"/>
            <a:ext cx="15343585" cy="308522"/>
            <a:chOff x="0" y="0"/>
            <a:chExt cx="20458113" cy="411362"/>
          </a:xfrm>
        </p:grpSpPr>
        <p:sp>
          <p:nvSpPr>
            <p:cNvPr name="Freeform 91" id="91"/>
            <p:cNvSpPr/>
            <p:nvPr/>
          </p:nvSpPr>
          <p:spPr>
            <a:xfrm flipH="false" flipV="false" rot="0">
              <a:off x="0" y="0"/>
              <a:ext cx="20458114" cy="411362"/>
            </a:xfrm>
            <a:custGeom>
              <a:avLst/>
              <a:gdLst/>
              <a:ahLst/>
              <a:cxnLst/>
              <a:rect r="r" b="b" t="t" l="l"/>
              <a:pathLst>
                <a:path h="411362" w="20458114">
                  <a:moveTo>
                    <a:pt x="0" y="0"/>
                  </a:moveTo>
                  <a:lnTo>
                    <a:pt x="20458114" y="0"/>
                  </a:lnTo>
                  <a:lnTo>
                    <a:pt x="20458114" y="411362"/>
                  </a:lnTo>
                  <a:lnTo>
                    <a:pt x="0" y="411362"/>
                  </a:lnTo>
                  <a:close/>
                </a:path>
              </a:pathLst>
            </a:custGeom>
            <a:solidFill>
              <a:srgbClr val="000000">
                <a:alpha val="0"/>
              </a:srgbClr>
            </a:solidFill>
          </p:spPr>
        </p:sp>
        <p:sp>
          <p:nvSpPr>
            <p:cNvPr name="TextBox 92" id="92"/>
            <p:cNvSpPr txBox="true"/>
            <p:nvPr/>
          </p:nvSpPr>
          <p:spPr>
            <a:xfrm>
              <a:off x="0" y="-47625"/>
              <a:ext cx="20458113" cy="458987"/>
            </a:xfrm>
            <a:prstGeom prst="rect">
              <a:avLst/>
            </a:prstGeom>
          </p:spPr>
          <p:txBody>
            <a:bodyPr anchor="t" rtlCol="false" tIns="0" lIns="0" bIns="0" rIns="0"/>
            <a:lstStyle/>
            <a:p>
              <a:pPr algn="l">
                <a:lnSpc>
                  <a:spcPts val="2125"/>
                </a:lnSpc>
              </a:pPr>
              <a:r>
                <a:rPr lang="en-US" sz="1312">
                  <a:solidFill>
                    <a:srgbClr val="FFE5E5"/>
                  </a:solidFill>
                  <a:latin typeface="DM Sans"/>
                  <a:ea typeface="DM Sans"/>
                  <a:cs typeface="DM Sans"/>
                  <a:sym typeface="DM Sans"/>
                </a:rPr>
                <a:t>ML Libraries: TensorFlow, PyTorch</a:t>
              </a:r>
            </a:p>
          </p:txBody>
        </p:sp>
      </p:grpSp>
      <p:grpSp>
        <p:nvGrpSpPr>
          <p:cNvPr name="Group 93" id="93"/>
          <p:cNvGrpSpPr/>
          <p:nvPr/>
        </p:nvGrpSpPr>
        <p:grpSpPr>
          <a:xfrm rot="0">
            <a:off x="2026295" y="9087147"/>
            <a:ext cx="15343585" cy="308522"/>
            <a:chOff x="0" y="0"/>
            <a:chExt cx="20458113" cy="411362"/>
          </a:xfrm>
        </p:grpSpPr>
        <p:sp>
          <p:nvSpPr>
            <p:cNvPr name="Freeform 94" id="94"/>
            <p:cNvSpPr/>
            <p:nvPr/>
          </p:nvSpPr>
          <p:spPr>
            <a:xfrm flipH="false" flipV="false" rot="0">
              <a:off x="0" y="0"/>
              <a:ext cx="20458114" cy="411362"/>
            </a:xfrm>
            <a:custGeom>
              <a:avLst/>
              <a:gdLst/>
              <a:ahLst/>
              <a:cxnLst/>
              <a:rect r="r" b="b" t="t" l="l"/>
              <a:pathLst>
                <a:path h="411362" w="20458114">
                  <a:moveTo>
                    <a:pt x="0" y="0"/>
                  </a:moveTo>
                  <a:lnTo>
                    <a:pt x="20458114" y="0"/>
                  </a:lnTo>
                  <a:lnTo>
                    <a:pt x="20458114" y="411362"/>
                  </a:lnTo>
                  <a:lnTo>
                    <a:pt x="0" y="411362"/>
                  </a:lnTo>
                  <a:close/>
                </a:path>
              </a:pathLst>
            </a:custGeom>
            <a:solidFill>
              <a:srgbClr val="000000">
                <a:alpha val="0"/>
              </a:srgbClr>
            </a:solidFill>
          </p:spPr>
        </p:sp>
        <p:sp>
          <p:nvSpPr>
            <p:cNvPr name="TextBox 95" id="95"/>
            <p:cNvSpPr txBox="true"/>
            <p:nvPr/>
          </p:nvSpPr>
          <p:spPr>
            <a:xfrm>
              <a:off x="0" y="-47625"/>
              <a:ext cx="20458113" cy="458987"/>
            </a:xfrm>
            <a:prstGeom prst="rect">
              <a:avLst/>
            </a:prstGeom>
          </p:spPr>
          <p:txBody>
            <a:bodyPr anchor="t" rtlCol="false" tIns="0" lIns="0" bIns="0" rIns="0"/>
            <a:lstStyle/>
            <a:p>
              <a:pPr algn="l">
                <a:lnSpc>
                  <a:spcPts val="2125"/>
                </a:lnSpc>
              </a:pPr>
              <a:r>
                <a:rPr lang="en-US" sz="1312">
                  <a:solidFill>
                    <a:srgbClr val="FFE5E5"/>
                  </a:solidFill>
                  <a:latin typeface="DM Sans"/>
                  <a:ea typeface="DM Sans"/>
                  <a:cs typeface="DM Sans"/>
                  <a:sym typeface="DM Sans"/>
                </a:rPr>
                <a:t>API Tools: FastAPI</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DAGlfEuYZeY</dc:identifier>
  <dcterms:modified xsi:type="dcterms:W3CDTF">2011-08-01T06:04:30Z</dcterms:modified>
  <cp:revision>1</cp:revision>
  <dc:title>pv6_final.pptx</dc:title>
</cp:coreProperties>
</file>